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14"/>
  </p:notesMasterIdLst>
  <p:sldIdLst>
    <p:sldId id="257" r:id="rId2"/>
    <p:sldId id="289" r:id="rId3"/>
    <p:sldId id="256" r:id="rId4"/>
    <p:sldId id="291" r:id="rId5"/>
    <p:sldId id="290" r:id="rId6"/>
    <p:sldId id="264" r:id="rId7"/>
    <p:sldId id="284" r:id="rId8"/>
    <p:sldId id="281" r:id="rId9"/>
    <p:sldId id="283" r:id="rId10"/>
    <p:sldId id="287" r:id="rId11"/>
    <p:sldId id="288" r:id="rId12"/>
    <p:sldId id="27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94694"/>
  </p:normalViewPr>
  <p:slideViewPr>
    <p:cSldViewPr snapToGrid="0">
      <p:cViewPr varScale="1">
        <p:scale>
          <a:sx n="73" d="100"/>
          <a:sy n="73" d="100"/>
        </p:scale>
        <p:origin x="91" y="2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oney, Amber (CTR) - REE-ARS, KS" userId="d6b5cc74-0ed5-4664-b0ea-2279c77fd489" providerId="ADAL" clId="{A3822ACB-6D80-4A56-AAC2-AA14F1F9C979}"/>
    <pc:docChg chg="modSld">
      <pc:chgData name="Mooney, Amber (CTR) - REE-ARS, KS" userId="d6b5cc74-0ed5-4664-b0ea-2279c77fd489" providerId="ADAL" clId="{A3822ACB-6D80-4A56-AAC2-AA14F1F9C979}" dt="2024-05-20T17:02:09.410" v="5"/>
      <pc:docMkLst>
        <pc:docMk/>
      </pc:docMkLst>
      <pc:sldChg chg="modNotesTx">
        <pc:chgData name="Mooney, Amber (CTR) - REE-ARS, KS" userId="d6b5cc74-0ed5-4664-b0ea-2279c77fd489" providerId="ADAL" clId="{A3822ACB-6D80-4A56-AAC2-AA14F1F9C979}" dt="2024-05-20T17:00:47.608" v="0"/>
        <pc:sldMkLst>
          <pc:docMk/>
          <pc:sldMk cId="352894851" sldId="264"/>
        </pc:sldMkLst>
      </pc:sldChg>
      <pc:sldChg chg="modNotesTx">
        <pc:chgData name="Mooney, Amber (CTR) - REE-ARS, KS" userId="d6b5cc74-0ed5-4664-b0ea-2279c77fd489" providerId="ADAL" clId="{A3822ACB-6D80-4A56-AAC2-AA14F1F9C979}" dt="2024-05-20T17:01:13.508" v="2"/>
        <pc:sldMkLst>
          <pc:docMk/>
          <pc:sldMk cId="3240363862" sldId="281"/>
        </pc:sldMkLst>
      </pc:sldChg>
      <pc:sldChg chg="modNotesTx">
        <pc:chgData name="Mooney, Amber (CTR) - REE-ARS, KS" userId="d6b5cc74-0ed5-4664-b0ea-2279c77fd489" providerId="ADAL" clId="{A3822ACB-6D80-4A56-AAC2-AA14F1F9C979}" dt="2024-05-20T17:01:43.831" v="3"/>
        <pc:sldMkLst>
          <pc:docMk/>
          <pc:sldMk cId="1389591159" sldId="283"/>
        </pc:sldMkLst>
      </pc:sldChg>
      <pc:sldChg chg="modNotesTx">
        <pc:chgData name="Mooney, Amber (CTR) - REE-ARS, KS" userId="d6b5cc74-0ed5-4664-b0ea-2279c77fd489" providerId="ADAL" clId="{A3822ACB-6D80-4A56-AAC2-AA14F1F9C979}" dt="2024-05-20T17:01:02.226" v="1"/>
        <pc:sldMkLst>
          <pc:docMk/>
          <pc:sldMk cId="44378446" sldId="284"/>
        </pc:sldMkLst>
      </pc:sldChg>
      <pc:sldChg chg="modNotesTx">
        <pc:chgData name="Mooney, Amber (CTR) - REE-ARS, KS" userId="d6b5cc74-0ed5-4664-b0ea-2279c77fd489" providerId="ADAL" clId="{A3822ACB-6D80-4A56-AAC2-AA14F1F9C979}" dt="2024-05-20T17:01:55.244" v="4"/>
        <pc:sldMkLst>
          <pc:docMk/>
          <pc:sldMk cId="1194450408" sldId="287"/>
        </pc:sldMkLst>
      </pc:sldChg>
      <pc:sldChg chg="modNotesTx">
        <pc:chgData name="Mooney, Amber (CTR) - REE-ARS, KS" userId="d6b5cc74-0ed5-4664-b0ea-2279c77fd489" providerId="ADAL" clId="{A3822ACB-6D80-4A56-AAC2-AA14F1F9C979}" dt="2024-05-20T17:02:09.410" v="5"/>
        <pc:sldMkLst>
          <pc:docMk/>
          <pc:sldMk cId="2182462489" sldId="28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260A63-0F76-47CD-A117-E99B2B333266}" type="datetimeFigureOut">
              <a:rPr lang="en-US" smtClean="0"/>
              <a:t>5/20/2024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295C67-BCB8-448E-8AAF-2BC2AD007983}" type="slidenum">
              <a:rPr lang="en-US" smtClean="0"/>
              <a:t>‹#›</a:t>
            </a:fld>
            <a:endParaRPr lang="en-US"/>
          </a:p>
        </p:txBody>
      </p:sp>
    </p:spTree>
    <p:extLst>
      <p:ext uri="{BB962C8B-B14F-4D97-AF65-F5344CB8AC3E}">
        <p14:creationId xmlns:p14="http://schemas.microsoft.com/office/powerpoint/2010/main" val="3477650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-Displayed here</a:t>
            </a:r>
          </a:p>
          <a:p>
            <a:r>
              <a:rPr lang="en-US" dirty="0"/>
              <a:t>-Identify patterns for intervention and early warning</a:t>
            </a:r>
          </a:p>
          <a:p>
            <a:r>
              <a:rPr lang="en-US" dirty="0"/>
              <a:t>-safeguard human health and integrity of livestock</a:t>
            </a:r>
          </a:p>
          <a:p>
            <a:endParaRPr lang="en-US" dirty="0"/>
          </a:p>
        </p:txBody>
      </p:sp>
      <p:sp>
        <p:nvSpPr>
          <p:cNvPr id="4" name="Slide Number Placeholder 3"/>
          <p:cNvSpPr>
            <a:spLocks noGrp="1"/>
          </p:cNvSpPr>
          <p:nvPr>
            <p:ph type="sldNum" sz="quarter" idx="5"/>
          </p:nvPr>
        </p:nvSpPr>
        <p:spPr/>
        <p:txBody>
          <a:bodyPr/>
          <a:lstStyle/>
          <a:p>
            <a:fld id="{2E295C67-BCB8-448E-8AAF-2BC2AD007983}" type="slidenum">
              <a:rPr lang="en-US" smtClean="0"/>
              <a:t>6</a:t>
            </a:fld>
            <a:endParaRPr lang="en-US"/>
          </a:p>
        </p:txBody>
      </p:sp>
    </p:spTree>
    <p:extLst>
      <p:ext uri="{BB962C8B-B14F-4D97-AF65-F5344CB8AC3E}">
        <p14:creationId xmlns:p14="http://schemas.microsoft.com/office/powerpoint/2010/main" val="2453348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-Observe trajectory of </a:t>
            </a:r>
            <a:r>
              <a:rPr lang="en-US" dirty="0" err="1"/>
              <a:t>wnv</a:t>
            </a:r>
            <a:endParaRPr lang="en-US" dirty="0"/>
          </a:p>
          <a:p>
            <a:r>
              <a:rPr lang="en-US" dirty="0"/>
              <a:t>-discern patterns in disease among hosts</a:t>
            </a:r>
          </a:p>
          <a:p>
            <a:r>
              <a:rPr lang="en-US" dirty="0"/>
              <a:t>-aids in formulation of targeted mitigation and curb disease spread</a:t>
            </a:r>
          </a:p>
          <a:p>
            <a:endParaRPr lang="en-US" dirty="0"/>
          </a:p>
        </p:txBody>
      </p:sp>
      <p:sp>
        <p:nvSpPr>
          <p:cNvPr id="4" name="Slide Number Placeholder 3"/>
          <p:cNvSpPr>
            <a:spLocks noGrp="1"/>
          </p:cNvSpPr>
          <p:nvPr>
            <p:ph type="sldNum" sz="quarter" idx="5"/>
          </p:nvPr>
        </p:nvSpPr>
        <p:spPr/>
        <p:txBody>
          <a:bodyPr/>
          <a:lstStyle/>
          <a:p>
            <a:fld id="{2E295C67-BCB8-448E-8AAF-2BC2AD007983}" type="slidenum">
              <a:rPr lang="en-US" smtClean="0"/>
              <a:t>7</a:t>
            </a:fld>
            <a:endParaRPr lang="en-US"/>
          </a:p>
        </p:txBody>
      </p:sp>
    </p:spTree>
    <p:extLst>
      <p:ext uri="{BB962C8B-B14F-4D97-AF65-F5344CB8AC3E}">
        <p14:creationId xmlns:p14="http://schemas.microsoft.com/office/powerpoint/2010/main" val="3438640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unet</a:t>
            </a:r>
            <a:r>
              <a:rPr lang="en-US" dirty="0"/>
              <a:t> arch uses </a:t>
            </a:r>
            <a:r>
              <a:rPr lang="en-US" dirty="0" err="1"/>
              <a:t>cnn</a:t>
            </a:r>
            <a:endParaRPr lang="en-US" dirty="0"/>
          </a:p>
          <a:p>
            <a:r>
              <a:rPr lang="en-US" dirty="0"/>
              <a:t>-inputs</a:t>
            </a:r>
          </a:p>
          <a:p>
            <a:r>
              <a:rPr lang="en-US" dirty="0"/>
              <a:t>-proportion: percentage of county inside the grid cell</a:t>
            </a:r>
          </a:p>
          <a:p>
            <a:r>
              <a:rPr lang="en-US" dirty="0"/>
              <a:t>-other proportion techniques</a:t>
            </a:r>
          </a:p>
          <a:p>
            <a:endParaRPr lang="en-US" dirty="0"/>
          </a:p>
        </p:txBody>
      </p:sp>
      <p:sp>
        <p:nvSpPr>
          <p:cNvPr id="4" name="Slide Number Placeholder 3"/>
          <p:cNvSpPr>
            <a:spLocks noGrp="1"/>
          </p:cNvSpPr>
          <p:nvPr>
            <p:ph type="sldNum" sz="quarter" idx="5"/>
          </p:nvPr>
        </p:nvSpPr>
        <p:spPr/>
        <p:txBody>
          <a:bodyPr/>
          <a:lstStyle/>
          <a:p>
            <a:fld id="{2E295C67-BCB8-448E-8AAF-2BC2AD007983}" type="slidenum">
              <a:rPr lang="en-US" smtClean="0"/>
              <a:t>8</a:t>
            </a:fld>
            <a:endParaRPr lang="en-US"/>
          </a:p>
        </p:txBody>
      </p:sp>
    </p:spTree>
    <p:extLst>
      <p:ext uri="{BB962C8B-B14F-4D97-AF65-F5344CB8AC3E}">
        <p14:creationId xmlns:p14="http://schemas.microsoft.com/office/powerpoint/2010/main" val="217170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ROC Curve: graphical representation of overall ability to discriminate between two classes</a:t>
            </a:r>
          </a:p>
          <a:p>
            <a:pPr marL="171450" indent="-171450">
              <a:buFontTx/>
              <a:buChar char="-"/>
            </a:pPr>
            <a:r>
              <a:rPr lang="en-US" dirty="0"/>
              <a:t>Accuracy is overall performance of the model on testing data</a:t>
            </a:r>
          </a:p>
          <a:p>
            <a:pPr marL="171450" indent="-171450">
              <a:buFontTx/>
              <a:buChar char="-"/>
            </a:pPr>
            <a:r>
              <a:rPr lang="en-US" dirty="0"/>
              <a:t>When the model predicts disease instance, it is correct 74% of the time. </a:t>
            </a:r>
          </a:p>
          <a:p>
            <a:pPr marL="171450" indent="-171450">
              <a:buFontTx/>
              <a:buChar char="-"/>
            </a:pPr>
            <a:r>
              <a:rPr lang="en-US" dirty="0"/>
              <a:t>However, it only captures 49% of all positive incidence. </a:t>
            </a:r>
          </a:p>
          <a:p>
            <a:pPr marL="171450" indent="-171450">
              <a:buFontTx/>
              <a:buChar char="-"/>
            </a:pPr>
            <a:r>
              <a:rPr lang="en-US" dirty="0"/>
              <a:t>Meaning that it needs further refinement to minimize the risk of undetected disease.</a:t>
            </a:r>
          </a:p>
          <a:p>
            <a:endParaRPr lang="en-US" dirty="0"/>
          </a:p>
        </p:txBody>
      </p:sp>
      <p:sp>
        <p:nvSpPr>
          <p:cNvPr id="4" name="Slide Number Placeholder 3"/>
          <p:cNvSpPr>
            <a:spLocks noGrp="1"/>
          </p:cNvSpPr>
          <p:nvPr>
            <p:ph type="sldNum" sz="quarter" idx="5"/>
          </p:nvPr>
        </p:nvSpPr>
        <p:spPr/>
        <p:txBody>
          <a:bodyPr/>
          <a:lstStyle/>
          <a:p>
            <a:fld id="{2E295C67-BCB8-448E-8AAF-2BC2AD007983}" type="slidenum">
              <a:rPr lang="en-US" smtClean="0"/>
              <a:t>9</a:t>
            </a:fld>
            <a:endParaRPr lang="en-US"/>
          </a:p>
        </p:txBody>
      </p:sp>
    </p:spTree>
    <p:extLst>
      <p:ext uri="{BB962C8B-B14F-4D97-AF65-F5344CB8AC3E}">
        <p14:creationId xmlns:p14="http://schemas.microsoft.com/office/powerpoint/2010/main" val="2407066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GNN </a:t>
            </a:r>
          </a:p>
          <a:p>
            <a:pPr marL="171450" indent="-171450">
              <a:buFontTx/>
              <a:buChar char="-"/>
            </a:pPr>
            <a:r>
              <a:rPr lang="en-US" dirty="0"/>
              <a:t>Data augmentation GAN- generate synthetic data -&gt; discriminator network that aims to distinguish between real and fake data</a:t>
            </a:r>
          </a:p>
          <a:p>
            <a:pPr marL="171450" indent="-171450">
              <a:buFontTx/>
              <a:buChar char="-"/>
            </a:pPr>
            <a:r>
              <a:rPr lang="en-US" dirty="0"/>
              <a:t>Increase the volume and quality of data.</a:t>
            </a:r>
          </a:p>
          <a:p>
            <a:endParaRPr lang="en-US" dirty="0"/>
          </a:p>
        </p:txBody>
      </p:sp>
      <p:sp>
        <p:nvSpPr>
          <p:cNvPr id="4" name="Slide Number Placeholder 3"/>
          <p:cNvSpPr>
            <a:spLocks noGrp="1"/>
          </p:cNvSpPr>
          <p:nvPr>
            <p:ph type="sldNum" sz="quarter" idx="5"/>
          </p:nvPr>
        </p:nvSpPr>
        <p:spPr/>
        <p:txBody>
          <a:bodyPr/>
          <a:lstStyle/>
          <a:p>
            <a:fld id="{2E295C67-BCB8-448E-8AAF-2BC2AD007983}" type="slidenum">
              <a:rPr lang="en-US" smtClean="0"/>
              <a:t>10</a:t>
            </a:fld>
            <a:endParaRPr lang="en-US"/>
          </a:p>
        </p:txBody>
      </p:sp>
    </p:spTree>
    <p:extLst>
      <p:ext uri="{BB962C8B-B14F-4D97-AF65-F5344CB8AC3E}">
        <p14:creationId xmlns:p14="http://schemas.microsoft.com/office/powerpoint/2010/main" val="3207239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next steps: </a:t>
            </a:r>
          </a:p>
          <a:p>
            <a:r>
              <a:rPr lang="en-US" dirty="0"/>
              <a:t>Utilize temporal data</a:t>
            </a:r>
          </a:p>
          <a:p>
            <a:r>
              <a:rPr lang="en-US" dirty="0"/>
              <a:t>-GLSTM</a:t>
            </a:r>
          </a:p>
          <a:p>
            <a:r>
              <a:rPr lang="en-US" dirty="0"/>
              <a:t>-Aggressive hyperparameter tuning</a:t>
            </a:r>
          </a:p>
          <a:p>
            <a:r>
              <a:rPr lang="en-US" dirty="0"/>
              <a:t>-Incorporation of more data(gene)</a:t>
            </a:r>
          </a:p>
          <a:p>
            <a:r>
              <a:rPr lang="en-US" dirty="0"/>
              <a:t>-GAN</a:t>
            </a:r>
          </a:p>
          <a:p>
            <a:r>
              <a:rPr lang="en-US" dirty="0"/>
              <a:t>-Expansion to CONUS</a:t>
            </a:r>
          </a:p>
          <a:p>
            <a:r>
              <a:rPr lang="en-US" dirty="0"/>
              <a:t>-Transformer</a:t>
            </a:r>
          </a:p>
          <a:p>
            <a:endParaRPr lang="en-US" dirty="0"/>
          </a:p>
        </p:txBody>
      </p:sp>
      <p:sp>
        <p:nvSpPr>
          <p:cNvPr id="4" name="Slide Number Placeholder 3"/>
          <p:cNvSpPr>
            <a:spLocks noGrp="1"/>
          </p:cNvSpPr>
          <p:nvPr>
            <p:ph type="sldNum" sz="quarter" idx="5"/>
          </p:nvPr>
        </p:nvSpPr>
        <p:spPr/>
        <p:txBody>
          <a:bodyPr/>
          <a:lstStyle/>
          <a:p>
            <a:fld id="{2E295C67-BCB8-448E-8AAF-2BC2AD007983}" type="slidenum">
              <a:rPr lang="en-US" smtClean="0"/>
              <a:t>11</a:t>
            </a:fld>
            <a:endParaRPr lang="en-US"/>
          </a:p>
        </p:txBody>
      </p:sp>
    </p:spTree>
    <p:extLst>
      <p:ext uri="{BB962C8B-B14F-4D97-AF65-F5344CB8AC3E}">
        <p14:creationId xmlns:p14="http://schemas.microsoft.com/office/powerpoint/2010/main" val="2320794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EFF5F8-E0B6-4CD3-9024-BA1F1C5B55CC}"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2D56EB-5213-4E94-B6E2-5C1023D029C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102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FF5F8-E0B6-4CD3-9024-BA1F1C5B55CC}"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2D56EB-5213-4E94-B6E2-5C1023D029CF}" type="slidenum">
              <a:rPr lang="en-US" smtClean="0"/>
              <a:t>‹#›</a:t>
            </a:fld>
            <a:endParaRPr lang="en-US"/>
          </a:p>
        </p:txBody>
      </p:sp>
    </p:spTree>
    <p:extLst>
      <p:ext uri="{BB962C8B-B14F-4D97-AF65-F5344CB8AC3E}">
        <p14:creationId xmlns:p14="http://schemas.microsoft.com/office/powerpoint/2010/main" val="3592296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FF5F8-E0B6-4CD3-9024-BA1F1C5B55CC}"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2D56EB-5213-4E94-B6E2-5C1023D029CF}" type="slidenum">
              <a:rPr lang="en-US" smtClean="0"/>
              <a:t>‹#›</a:t>
            </a:fld>
            <a:endParaRPr lang="en-US"/>
          </a:p>
        </p:txBody>
      </p:sp>
    </p:spTree>
    <p:extLst>
      <p:ext uri="{BB962C8B-B14F-4D97-AF65-F5344CB8AC3E}">
        <p14:creationId xmlns:p14="http://schemas.microsoft.com/office/powerpoint/2010/main" val="3293352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FF5F8-E0B6-4CD3-9024-BA1F1C5B55CC}"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2D56EB-5213-4E94-B6E2-5C1023D029CF}" type="slidenum">
              <a:rPr lang="en-US" smtClean="0"/>
              <a:t>‹#›</a:t>
            </a:fld>
            <a:endParaRPr lang="en-US"/>
          </a:p>
        </p:txBody>
      </p:sp>
    </p:spTree>
    <p:extLst>
      <p:ext uri="{BB962C8B-B14F-4D97-AF65-F5344CB8AC3E}">
        <p14:creationId xmlns:p14="http://schemas.microsoft.com/office/powerpoint/2010/main" val="2068876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EFF5F8-E0B6-4CD3-9024-BA1F1C5B55CC}"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2D56EB-5213-4E94-B6E2-5C1023D029C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997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FF5F8-E0B6-4CD3-9024-BA1F1C5B55CC}" type="datetimeFigureOut">
              <a:rPr lang="en-US" smtClean="0"/>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2D56EB-5213-4E94-B6E2-5C1023D029CF}" type="slidenum">
              <a:rPr lang="en-US" smtClean="0"/>
              <a:t>‹#›</a:t>
            </a:fld>
            <a:endParaRPr lang="en-US"/>
          </a:p>
        </p:txBody>
      </p:sp>
    </p:spTree>
    <p:extLst>
      <p:ext uri="{BB962C8B-B14F-4D97-AF65-F5344CB8AC3E}">
        <p14:creationId xmlns:p14="http://schemas.microsoft.com/office/powerpoint/2010/main" val="3487221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EFF5F8-E0B6-4CD3-9024-BA1F1C5B55CC}" type="datetimeFigureOut">
              <a:rPr lang="en-US" smtClean="0"/>
              <a:t>5/20/2024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2D56EB-5213-4E94-B6E2-5C1023D029CF}" type="slidenum">
              <a:rPr lang="en-US" smtClean="0"/>
              <a:t>‹#›</a:t>
            </a:fld>
            <a:endParaRPr lang="en-US"/>
          </a:p>
        </p:txBody>
      </p:sp>
    </p:spTree>
    <p:extLst>
      <p:ext uri="{BB962C8B-B14F-4D97-AF65-F5344CB8AC3E}">
        <p14:creationId xmlns:p14="http://schemas.microsoft.com/office/powerpoint/2010/main" val="2042199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EFF5F8-E0B6-4CD3-9024-BA1F1C5B55CC}" type="datetimeFigureOut">
              <a:rPr lang="en-US" smtClean="0"/>
              <a:t>5/20/2024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2D56EB-5213-4E94-B6E2-5C1023D029CF}" type="slidenum">
              <a:rPr lang="en-US" smtClean="0"/>
              <a:t>‹#›</a:t>
            </a:fld>
            <a:endParaRPr lang="en-US"/>
          </a:p>
        </p:txBody>
      </p:sp>
    </p:spTree>
    <p:extLst>
      <p:ext uri="{BB962C8B-B14F-4D97-AF65-F5344CB8AC3E}">
        <p14:creationId xmlns:p14="http://schemas.microsoft.com/office/powerpoint/2010/main" val="3849285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5EFF5F8-E0B6-4CD3-9024-BA1F1C5B55CC}" type="datetimeFigureOut">
              <a:rPr lang="en-US" smtClean="0"/>
              <a:t>5/20/2024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E2D56EB-5213-4E94-B6E2-5C1023D029CF}" type="slidenum">
              <a:rPr lang="en-US" smtClean="0"/>
              <a:t>‹#›</a:t>
            </a:fld>
            <a:endParaRPr lang="en-US"/>
          </a:p>
        </p:txBody>
      </p:sp>
    </p:spTree>
    <p:extLst>
      <p:ext uri="{BB962C8B-B14F-4D97-AF65-F5344CB8AC3E}">
        <p14:creationId xmlns:p14="http://schemas.microsoft.com/office/powerpoint/2010/main" val="3256782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5EFF5F8-E0B6-4CD3-9024-BA1F1C5B55CC}" type="datetimeFigureOut">
              <a:rPr lang="en-US" smtClean="0"/>
              <a:t>5/20/2024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E2D56EB-5213-4E94-B6E2-5C1023D029CF}" type="slidenum">
              <a:rPr lang="en-US" smtClean="0"/>
              <a:t>‹#›</a:t>
            </a:fld>
            <a:endParaRPr lang="en-US"/>
          </a:p>
        </p:txBody>
      </p:sp>
    </p:spTree>
    <p:extLst>
      <p:ext uri="{BB962C8B-B14F-4D97-AF65-F5344CB8AC3E}">
        <p14:creationId xmlns:p14="http://schemas.microsoft.com/office/powerpoint/2010/main" val="3265738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EFF5F8-E0B6-4CD3-9024-BA1F1C5B55CC}" type="datetimeFigureOut">
              <a:rPr lang="en-US" smtClean="0"/>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2D56EB-5213-4E94-B6E2-5C1023D029CF}" type="slidenum">
              <a:rPr lang="en-US" smtClean="0"/>
              <a:t>‹#›</a:t>
            </a:fld>
            <a:endParaRPr lang="en-US"/>
          </a:p>
        </p:txBody>
      </p:sp>
    </p:spTree>
    <p:extLst>
      <p:ext uri="{BB962C8B-B14F-4D97-AF65-F5344CB8AC3E}">
        <p14:creationId xmlns:p14="http://schemas.microsoft.com/office/powerpoint/2010/main" val="274982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5EFF5F8-E0B6-4CD3-9024-BA1F1C5B55CC}" type="datetimeFigureOut">
              <a:rPr lang="en-US" smtClean="0"/>
              <a:t>5/20/2024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E2D56EB-5213-4E94-B6E2-5C1023D029CF}"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1516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www.ars.usda.gov/animal-production-and-protection/" TargetMode="External"/><Relationship Id="rId13" Type="http://schemas.openxmlformats.org/officeDocument/2006/relationships/image" Target="https://content.govdelivery.com/attachments/fancy_images/USDAARS/2023/11/8481805/5233580/logo-color-419_crop.png" TargetMode="External"/><Relationship Id="rId3" Type="http://schemas.openxmlformats.org/officeDocument/2006/relationships/hyperlink" Target="mailto:john.humphreys@usda.gov" TargetMode="External"/><Relationship Id="rId7" Type="http://schemas.openxmlformats.org/officeDocument/2006/relationships/hyperlink" Target="mailto:mel.r.boudreau@gmail.com" TargetMode="External"/><Relationship Id="rId12" Type="http://schemas.openxmlformats.org/officeDocument/2006/relationships/image" Target="../media/image23.png"/><Relationship Id="rId2" Type="http://schemas.openxmlformats.org/officeDocument/2006/relationships/hyperlink" Target="https://www.ars.usda.gov/people-locations/people-list-offices/?modeCode=30-22-04-05" TargetMode="External"/><Relationship Id="rId1" Type="http://schemas.openxmlformats.org/officeDocument/2006/relationships/slideLayout" Target="../slideLayouts/slideLayout7.xml"/><Relationship Id="rId6" Type="http://schemas.openxmlformats.org/officeDocument/2006/relationships/hyperlink" Target="mailto:amy.hudson@usda.gov" TargetMode="External"/><Relationship Id="rId11" Type="http://schemas.openxmlformats.org/officeDocument/2006/relationships/hyperlink" Target="mailto:chad.fautt@usda.gov" TargetMode="External"/><Relationship Id="rId5" Type="http://schemas.openxmlformats.org/officeDocument/2006/relationships/hyperlink" Target="mailto:lee.cohnstaedt@usda.gov?Subject=From%20ARS%20website" TargetMode="External"/><Relationship Id="rId15" Type="http://schemas.openxmlformats.org/officeDocument/2006/relationships/image" Target="../media/image25.png"/><Relationship Id="rId10" Type="http://schemas.openxmlformats.org/officeDocument/2006/relationships/hyperlink" Target="mailto:amber.mooney@usda.gov" TargetMode="External"/><Relationship Id="rId4" Type="http://schemas.openxmlformats.org/officeDocument/2006/relationships/hyperlink" Target="https://www.ars.usda.gov/people-locations/people-list-offices/?modeCode=30-22-04-10" TargetMode="External"/><Relationship Id="rId9" Type="http://schemas.openxmlformats.org/officeDocument/2006/relationships/hyperlink" Target="mailto:brian.stucky@usda.gov?Subject=From%20ARS%20website" TargetMode="External"/><Relationship Id="rId14" Type="http://schemas.openxmlformats.org/officeDocument/2006/relationships/image" Target="../media/image24.jp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2E69C17-5F4C-2FC9-55E5-51EA6752B4A7}"/>
              </a:ext>
            </a:extLst>
          </p:cNvPr>
          <p:cNvSpPr>
            <a:spLocks noGrp="1"/>
          </p:cNvSpPr>
          <p:nvPr>
            <p:ph type="title"/>
          </p:nvPr>
        </p:nvSpPr>
        <p:spPr>
          <a:xfrm>
            <a:off x="492370" y="516835"/>
            <a:ext cx="3084844" cy="2103875"/>
          </a:xfrm>
        </p:spPr>
        <p:txBody>
          <a:bodyPr>
            <a:normAutofit/>
          </a:bodyPr>
          <a:lstStyle/>
          <a:p>
            <a:r>
              <a:rPr lang="en-US" sz="3600" dirty="0">
                <a:solidFill>
                  <a:srgbClr val="FFFFFF"/>
                </a:solidFill>
                <a:latin typeface="Georgia" panose="02040502050405020303" pitchFamily="18" charset="0"/>
              </a:rPr>
              <a:t>The </a:t>
            </a:r>
            <a:r>
              <a:rPr lang="en-US" sz="3600">
                <a:solidFill>
                  <a:srgbClr val="FFFFFF"/>
                </a:solidFill>
                <a:latin typeface="Georgia" panose="02040502050405020303" pitchFamily="18" charset="0"/>
              </a:rPr>
              <a:t>GeoEpi</a:t>
            </a:r>
            <a:r>
              <a:rPr lang="en-US" sz="3600" dirty="0">
                <a:solidFill>
                  <a:srgbClr val="FFFFFF"/>
                </a:solidFill>
                <a:latin typeface="Georgia" panose="02040502050405020303" pitchFamily="18" charset="0"/>
              </a:rPr>
              <a:t> Research Group</a:t>
            </a:r>
          </a:p>
        </p:txBody>
      </p:sp>
      <p:sp>
        <p:nvSpPr>
          <p:cNvPr id="3" name="Content Placeholder 2">
            <a:extLst>
              <a:ext uri="{FF2B5EF4-FFF2-40B4-BE49-F238E27FC236}">
                <a16:creationId xmlns:a16="http://schemas.microsoft.com/office/drawing/2014/main" id="{580452CA-86D2-0228-5536-AED7F58F9ADF}"/>
              </a:ext>
            </a:extLst>
          </p:cNvPr>
          <p:cNvSpPr>
            <a:spLocks noGrp="1"/>
          </p:cNvSpPr>
          <p:nvPr>
            <p:ph idx="1"/>
          </p:nvPr>
        </p:nvSpPr>
        <p:spPr>
          <a:xfrm>
            <a:off x="492371" y="2653800"/>
            <a:ext cx="3084844" cy="3335519"/>
          </a:xfrm>
        </p:spPr>
        <p:txBody>
          <a:bodyPr>
            <a:normAutofit/>
          </a:bodyPr>
          <a:lstStyle/>
          <a:p>
            <a:r>
              <a:rPr lang="en-US" sz="1500" b="0" i="0" dirty="0">
                <a:solidFill>
                  <a:srgbClr val="FFFFFF"/>
                </a:solidFill>
                <a:effectLst/>
                <a:latin typeface="Georgia" panose="02040502050405020303" pitchFamily="18" charset="0"/>
              </a:rPr>
              <a:t>The </a:t>
            </a:r>
            <a:r>
              <a:rPr lang="en-US" sz="1500" b="0" i="0" dirty="0" err="1">
                <a:solidFill>
                  <a:srgbClr val="FFFFFF"/>
                </a:solidFill>
                <a:effectLst/>
                <a:latin typeface="Georgia" panose="02040502050405020303" pitchFamily="18" charset="0"/>
              </a:rPr>
              <a:t>GeoEpi</a:t>
            </a:r>
            <a:r>
              <a:rPr lang="en-US" sz="1500" b="0" i="0" dirty="0">
                <a:solidFill>
                  <a:srgbClr val="FFFFFF"/>
                </a:solidFill>
                <a:effectLst/>
                <a:latin typeface="Georgia" panose="02040502050405020303" pitchFamily="18" charset="0"/>
              </a:rPr>
              <a:t> Group investigates animal disease transmission and outbreak dynamics. Leveraging statistical and mathematical modeling, bioinformatics, and artificial intelligence, our work aims to bridge the molecular and landscape scales to reveal insights into the ecology and spatiotemporal dynamics of foreign, transboundary, emerging, and zoonotic animal diseases.</a:t>
            </a:r>
            <a:endParaRPr lang="en-US" sz="1500" dirty="0">
              <a:solidFill>
                <a:srgbClr val="FFFFFF"/>
              </a:solidFill>
              <a:latin typeface="Georgia" panose="02040502050405020303" pitchFamily="18" charset="0"/>
            </a:endParaRPr>
          </a:p>
        </p:txBody>
      </p:sp>
      <p:sp>
        <p:nvSpPr>
          <p:cNvPr id="17" name="Rectangle 16">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8" name="Picture 7" descr="A diagram of insects and birds&#10;&#10;Description automatically generated">
            <a:extLst>
              <a:ext uri="{FF2B5EF4-FFF2-40B4-BE49-F238E27FC236}">
                <a16:creationId xmlns:a16="http://schemas.microsoft.com/office/drawing/2014/main" id="{2D7D9413-F1FF-0A85-C6FC-FB3B1E453CDC}"/>
              </a:ext>
            </a:extLst>
          </p:cNvPr>
          <p:cNvPicPr>
            <a:picLocks noChangeAspect="1"/>
          </p:cNvPicPr>
          <p:nvPr/>
        </p:nvPicPr>
        <p:blipFill>
          <a:blip r:embed="rId2"/>
          <a:stretch>
            <a:fillRect/>
          </a:stretch>
        </p:blipFill>
        <p:spPr>
          <a:xfrm>
            <a:off x="4742017" y="1066666"/>
            <a:ext cx="6798082" cy="4724667"/>
          </a:xfrm>
          <a:prstGeom prst="rect">
            <a:avLst/>
          </a:prstGeom>
        </p:spPr>
      </p:pic>
    </p:spTree>
    <p:extLst>
      <p:ext uri="{BB962C8B-B14F-4D97-AF65-F5344CB8AC3E}">
        <p14:creationId xmlns:p14="http://schemas.microsoft.com/office/powerpoint/2010/main" val="1534072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73F0A-5DC9-44D6-9FEF-FF73A007EF22}"/>
              </a:ext>
            </a:extLst>
          </p:cNvPr>
          <p:cNvSpPr txBox="1">
            <a:spLocks/>
          </p:cNvSpPr>
          <p:nvPr/>
        </p:nvSpPr>
        <p:spPr>
          <a:xfrm>
            <a:off x="266700" y="273685"/>
            <a:ext cx="11658599" cy="90489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IN" dirty="0"/>
              <a:t>Challenges And Solution</a:t>
            </a:r>
          </a:p>
        </p:txBody>
      </p:sp>
      <p:grpSp>
        <p:nvGrpSpPr>
          <p:cNvPr id="3" name="Group 2">
            <a:extLst>
              <a:ext uri="{FF2B5EF4-FFF2-40B4-BE49-F238E27FC236}">
                <a16:creationId xmlns:a16="http://schemas.microsoft.com/office/drawing/2014/main" id="{3080F4B1-A978-E9E8-E4A1-846D8BB16515}"/>
              </a:ext>
            </a:extLst>
          </p:cNvPr>
          <p:cNvGrpSpPr/>
          <p:nvPr/>
        </p:nvGrpSpPr>
        <p:grpSpPr>
          <a:xfrm>
            <a:off x="410915" y="2526101"/>
            <a:ext cx="11780199" cy="3457207"/>
            <a:chOff x="377240" y="2221186"/>
            <a:chExt cx="11780199" cy="3457207"/>
          </a:xfrm>
        </p:grpSpPr>
        <p:grpSp>
          <p:nvGrpSpPr>
            <p:cNvPr id="4" name="Group 3">
              <a:extLst>
                <a:ext uri="{FF2B5EF4-FFF2-40B4-BE49-F238E27FC236}">
                  <a16:creationId xmlns:a16="http://schemas.microsoft.com/office/drawing/2014/main" id="{2741FDC3-5AC4-152D-CA5A-84BC314386C0}"/>
                </a:ext>
              </a:extLst>
            </p:cNvPr>
            <p:cNvGrpSpPr/>
            <p:nvPr/>
          </p:nvGrpSpPr>
          <p:grpSpPr>
            <a:xfrm>
              <a:off x="7288870" y="2221186"/>
              <a:ext cx="4868569" cy="3457207"/>
              <a:chOff x="7360807" y="2302466"/>
              <a:chExt cx="4868569" cy="3457207"/>
            </a:xfrm>
          </p:grpSpPr>
          <p:grpSp>
            <p:nvGrpSpPr>
              <p:cNvPr id="62" name="Group 61">
                <a:extLst>
                  <a:ext uri="{FF2B5EF4-FFF2-40B4-BE49-F238E27FC236}">
                    <a16:creationId xmlns:a16="http://schemas.microsoft.com/office/drawing/2014/main" id="{0CB2B602-A896-D922-ECA0-63CD9380213F}"/>
                  </a:ext>
                </a:extLst>
              </p:cNvPr>
              <p:cNvGrpSpPr/>
              <p:nvPr/>
            </p:nvGrpSpPr>
            <p:grpSpPr>
              <a:xfrm>
                <a:off x="7380751" y="2302466"/>
                <a:ext cx="4505945" cy="936726"/>
                <a:chOff x="7450161" y="1848620"/>
                <a:chExt cx="4505945" cy="936726"/>
              </a:xfrm>
            </p:grpSpPr>
            <p:sp>
              <p:nvSpPr>
                <p:cNvPr id="69" name="Rectangle 68">
                  <a:extLst>
                    <a:ext uri="{FF2B5EF4-FFF2-40B4-BE49-F238E27FC236}">
                      <a16:creationId xmlns:a16="http://schemas.microsoft.com/office/drawing/2014/main" id="{2B4980F8-954F-3F99-9A65-78444F122333}"/>
                    </a:ext>
                  </a:extLst>
                </p:cNvPr>
                <p:cNvSpPr/>
                <p:nvPr/>
              </p:nvSpPr>
              <p:spPr>
                <a:xfrm>
                  <a:off x="7450161" y="2139015"/>
                  <a:ext cx="4505945" cy="646331"/>
                </a:xfrm>
                <a:prstGeom prst="rect">
                  <a:avLst/>
                </a:prstGeom>
              </p:spPr>
              <p:txBody>
                <a:bodyPr wrap="square">
                  <a:spAutoFit/>
                </a:bodyPr>
                <a:lstStyle/>
                <a:p>
                  <a:r>
                    <a:rPr lang="en-US" sz="1200" i="1" dirty="0">
                      <a:solidFill>
                        <a:schemeClr val="tx1">
                          <a:lumMod val="75000"/>
                          <a:lumOff val="25000"/>
                        </a:schemeClr>
                      </a:solidFill>
                    </a:rPr>
                    <a:t>Certain artificial intelligence models are better suited for data at different levels of granularity. An ensemble model approach could be adapted to the study.</a:t>
                  </a:r>
                </a:p>
              </p:txBody>
            </p:sp>
            <p:sp>
              <p:nvSpPr>
                <p:cNvPr id="70" name="Rectangle 69">
                  <a:extLst>
                    <a:ext uri="{FF2B5EF4-FFF2-40B4-BE49-F238E27FC236}">
                      <a16:creationId xmlns:a16="http://schemas.microsoft.com/office/drawing/2014/main" id="{51873AC7-F557-120C-D04A-40FA4ED82E78}"/>
                    </a:ext>
                  </a:extLst>
                </p:cNvPr>
                <p:cNvSpPr/>
                <p:nvPr/>
              </p:nvSpPr>
              <p:spPr>
                <a:xfrm>
                  <a:off x="7450162" y="1848620"/>
                  <a:ext cx="4253124" cy="400110"/>
                </a:xfrm>
                <a:prstGeom prst="rect">
                  <a:avLst/>
                </a:prstGeom>
              </p:spPr>
              <p:txBody>
                <a:bodyPr wrap="square">
                  <a:spAutoFit/>
                </a:bodyPr>
                <a:lstStyle/>
                <a:p>
                  <a:r>
                    <a:rPr lang="en-US" sz="2000" b="1" dirty="0">
                      <a:solidFill>
                        <a:schemeClr val="tx1">
                          <a:lumMod val="75000"/>
                          <a:lumOff val="25000"/>
                        </a:schemeClr>
                      </a:solidFill>
                    </a:rPr>
                    <a:t>Artificial Intelligence Model Selection</a:t>
                  </a:r>
                </a:p>
              </p:txBody>
            </p:sp>
          </p:grpSp>
          <p:grpSp>
            <p:nvGrpSpPr>
              <p:cNvPr id="63" name="Group 62">
                <a:extLst>
                  <a:ext uri="{FF2B5EF4-FFF2-40B4-BE49-F238E27FC236}">
                    <a16:creationId xmlns:a16="http://schemas.microsoft.com/office/drawing/2014/main" id="{F87365F4-0A30-E72A-DF20-D64019BC8E69}"/>
                  </a:ext>
                </a:extLst>
              </p:cNvPr>
              <p:cNvGrpSpPr/>
              <p:nvPr/>
            </p:nvGrpSpPr>
            <p:grpSpPr>
              <a:xfrm>
                <a:off x="7360807" y="4831258"/>
                <a:ext cx="4195164" cy="928415"/>
                <a:chOff x="7430217" y="1848620"/>
                <a:chExt cx="4195164" cy="928415"/>
              </a:xfrm>
            </p:grpSpPr>
            <p:sp>
              <p:nvSpPr>
                <p:cNvPr id="67" name="Rectangle 66">
                  <a:extLst>
                    <a:ext uri="{FF2B5EF4-FFF2-40B4-BE49-F238E27FC236}">
                      <a16:creationId xmlns:a16="http://schemas.microsoft.com/office/drawing/2014/main" id="{E8C3501D-29A1-ADBD-4F5F-61EA71DC5B6D}"/>
                    </a:ext>
                  </a:extLst>
                </p:cNvPr>
                <p:cNvSpPr/>
                <p:nvPr/>
              </p:nvSpPr>
              <p:spPr>
                <a:xfrm>
                  <a:off x="7430217" y="2130704"/>
                  <a:ext cx="4195164" cy="646331"/>
                </a:xfrm>
                <a:prstGeom prst="rect">
                  <a:avLst/>
                </a:prstGeom>
              </p:spPr>
              <p:txBody>
                <a:bodyPr wrap="square">
                  <a:spAutoFit/>
                </a:bodyPr>
                <a:lstStyle/>
                <a:p>
                  <a:r>
                    <a:rPr lang="en-US" sz="1200" i="1" dirty="0">
                      <a:solidFill>
                        <a:schemeClr val="tx1">
                          <a:lumMod val="75000"/>
                          <a:lumOff val="25000"/>
                        </a:schemeClr>
                      </a:solidFill>
                    </a:rPr>
                    <a:t>Utilizing high performance computing (</a:t>
                  </a:r>
                  <a:r>
                    <a:rPr lang="en-US" sz="1200" i="1" dirty="0" err="1">
                      <a:solidFill>
                        <a:schemeClr val="tx1">
                          <a:lumMod val="75000"/>
                          <a:lumOff val="25000"/>
                        </a:schemeClr>
                      </a:solidFill>
                    </a:rPr>
                    <a:t>SciNet</a:t>
                  </a:r>
                  <a:r>
                    <a:rPr lang="en-US" sz="1200" i="1" dirty="0">
                      <a:solidFill>
                        <a:schemeClr val="tx1">
                          <a:lumMod val="75000"/>
                          <a:lumOff val="25000"/>
                        </a:schemeClr>
                      </a:solidFill>
                    </a:rPr>
                    <a:t> Atlas Cluster) alleviates computational strain by concurrently distributing tasks across multiple processors.</a:t>
                  </a:r>
                </a:p>
              </p:txBody>
            </p:sp>
            <p:sp>
              <p:nvSpPr>
                <p:cNvPr id="68" name="Rectangle 67">
                  <a:extLst>
                    <a:ext uri="{FF2B5EF4-FFF2-40B4-BE49-F238E27FC236}">
                      <a16:creationId xmlns:a16="http://schemas.microsoft.com/office/drawing/2014/main" id="{BF64846E-C297-6CD5-006E-B0111E7A43D6}"/>
                    </a:ext>
                  </a:extLst>
                </p:cNvPr>
                <p:cNvSpPr/>
                <p:nvPr/>
              </p:nvSpPr>
              <p:spPr>
                <a:xfrm>
                  <a:off x="7450162" y="1848620"/>
                  <a:ext cx="2107646" cy="400110"/>
                </a:xfrm>
                <a:prstGeom prst="rect">
                  <a:avLst/>
                </a:prstGeom>
              </p:spPr>
              <p:txBody>
                <a:bodyPr wrap="square">
                  <a:spAutoFit/>
                </a:bodyPr>
                <a:lstStyle/>
                <a:p>
                  <a:r>
                    <a:rPr lang="en-US" sz="2000" b="1" dirty="0">
                      <a:solidFill>
                        <a:schemeClr val="tx1">
                          <a:lumMod val="75000"/>
                          <a:lumOff val="25000"/>
                        </a:schemeClr>
                      </a:solidFill>
                    </a:rPr>
                    <a:t>Parallelization</a:t>
                  </a:r>
                </a:p>
              </p:txBody>
            </p:sp>
          </p:grpSp>
          <p:grpSp>
            <p:nvGrpSpPr>
              <p:cNvPr id="64" name="Group 63">
                <a:extLst>
                  <a:ext uri="{FF2B5EF4-FFF2-40B4-BE49-F238E27FC236}">
                    <a16:creationId xmlns:a16="http://schemas.microsoft.com/office/drawing/2014/main" id="{2BA6A404-E796-D022-0EBE-9B3CAF369A40}"/>
                  </a:ext>
                </a:extLst>
              </p:cNvPr>
              <p:cNvGrpSpPr/>
              <p:nvPr/>
            </p:nvGrpSpPr>
            <p:grpSpPr>
              <a:xfrm>
                <a:off x="7546266" y="3473226"/>
                <a:ext cx="4683110" cy="1052248"/>
                <a:chOff x="7282683" y="1754984"/>
                <a:chExt cx="4683110" cy="1052248"/>
              </a:xfrm>
            </p:grpSpPr>
            <p:sp>
              <p:nvSpPr>
                <p:cNvPr id="65" name="Rectangle 64">
                  <a:extLst>
                    <a:ext uri="{FF2B5EF4-FFF2-40B4-BE49-F238E27FC236}">
                      <a16:creationId xmlns:a16="http://schemas.microsoft.com/office/drawing/2014/main" id="{196D0C55-E1C4-FC3D-ECAB-40AB99BE8B32}"/>
                    </a:ext>
                  </a:extLst>
                </p:cNvPr>
                <p:cNvSpPr/>
                <p:nvPr/>
              </p:nvSpPr>
              <p:spPr>
                <a:xfrm>
                  <a:off x="7311541" y="2345567"/>
                  <a:ext cx="4172952" cy="461665"/>
                </a:xfrm>
                <a:prstGeom prst="rect">
                  <a:avLst/>
                </a:prstGeom>
              </p:spPr>
              <p:txBody>
                <a:bodyPr wrap="square">
                  <a:spAutoFit/>
                </a:bodyPr>
                <a:lstStyle/>
                <a:p>
                  <a:r>
                    <a:rPr lang="en-US" sz="1200" i="1" dirty="0">
                      <a:solidFill>
                        <a:schemeClr val="tx1">
                          <a:lumMod val="75000"/>
                          <a:lumOff val="25000"/>
                        </a:schemeClr>
                      </a:solidFill>
                    </a:rPr>
                    <a:t>This two-pronged approach can enrich our dataset while minimizing resource-intensive efforts. </a:t>
                  </a:r>
                </a:p>
              </p:txBody>
            </p:sp>
            <p:sp>
              <p:nvSpPr>
                <p:cNvPr id="66" name="Rectangle 65">
                  <a:extLst>
                    <a:ext uri="{FF2B5EF4-FFF2-40B4-BE49-F238E27FC236}">
                      <a16:creationId xmlns:a16="http://schemas.microsoft.com/office/drawing/2014/main" id="{4F8AC90E-1849-07AE-889B-102FC58B1926}"/>
                    </a:ext>
                  </a:extLst>
                </p:cNvPr>
                <p:cNvSpPr/>
                <p:nvPr/>
              </p:nvSpPr>
              <p:spPr>
                <a:xfrm>
                  <a:off x="7282683" y="1754984"/>
                  <a:ext cx="4683110" cy="707886"/>
                </a:xfrm>
                <a:prstGeom prst="rect">
                  <a:avLst/>
                </a:prstGeom>
              </p:spPr>
              <p:txBody>
                <a:bodyPr wrap="square">
                  <a:spAutoFit/>
                </a:bodyPr>
                <a:lstStyle/>
                <a:p>
                  <a:r>
                    <a:rPr lang="en-US" sz="2000" b="1" dirty="0">
                      <a:solidFill>
                        <a:schemeClr val="tx1">
                          <a:lumMod val="75000"/>
                          <a:lumOff val="25000"/>
                        </a:schemeClr>
                      </a:solidFill>
                    </a:rPr>
                    <a:t>Data Augmentation/Streamline Disease Reporting</a:t>
                  </a:r>
                </a:p>
              </p:txBody>
            </p:sp>
          </p:grpSp>
        </p:grpSp>
        <p:grpSp>
          <p:nvGrpSpPr>
            <p:cNvPr id="5" name="Group 4">
              <a:extLst>
                <a:ext uri="{FF2B5EF4-FFF2-40B4-BE49-F238E27FC236}">
                  <a16:creationId xmlns:a16="http://schemas.microsoft.com/office/drawing/2014/main" id="{9ABB7993-1A18-F1BB-5825-BA6A42C80127}"/>
                </a:ext>
              </a:extLst>
            </p:cNvPr>
            <p:cNvGrpSpPr/>
            <p:nvPr/>
          </p:nvGrpSpPr>
          <p:grpSpPr>
            <a:xfrm>
              <a:off x="377240" y="2221186"/>
              <a:ext cx="4302262" cy="3281969"/>
              <a:chOff x="449177" y="2302466"/>
              <a:chExt cx="4302262" cy="3281969"/>
            </a:xfrm>
          </p:grpSpPr>
          <p:grpSp>
            <p:nvGrpSpPr>
              <p:cNvPr id="53" name="Group 52">
                <a:extLst>
                  <a:ext uri="{FF2B5EF4-FFF2-40B4-BE49-F238E27FC236}">
                    <a16:creationId xmlns:a16="http://schemas.microsoft.com/office/drawing/2014/main" id="{47921C71-E3BE-1955-9A77-F6137C0F579F}"/>
                  </a:ext>
                </a:extLst>
              </p:cNvPr>
              <p:cNvGrpSpPr/>
              <p:nvPr/>
            </p:nvGrpSpPr>
            <p:grpSpPr>
              <a:xfrm>
                <a:off x="634648" y="2302466"/>
                <a:ext cx="4106065" cy="752060"/>
                <a:chOff x="7876569" y="1848620"/>
                <a:chExt cx="4106065" cy="752060"/>
              </a:xfrm>
            </p:grpSpPr>
            <p:sp>
              <p:nvSpPr>
                <p:cNvPr id="60" name="Rectangle 59">
                  <a:extLst>
                    <a:ext uri="{FF2B5EF4-FFF2-40B4-BE49-F238E27FC236}">
                      <a16:creationId xmlns:a16="http://schemas.microsoft.com/office/drawing/2014/main" id="{291EB16A-66D3-C649-C7BA-F03C89BB16FD}"/>
                    </a:ext>
                  </a:extLst>
                </p:cNvPr>
                <p:cNvSpPr/>
                <p:nvPr/>
              </p:nvSpPr>
              <p:spPr>
                <a:xfrm>
                  <a:off x="7876569" y="2139015"/>
                  <a:ext cx="4106065" cy="461665"/>
                </a:xfrm>
                <a:prstGeom prst="rect">
                  <a:avLst/>
                </a:prstGeom>
              </p:spPr>
              <p:txBody>
                <a:bodyPr wrap="square">
                  <a:spAutoFit/>
                </a:bodyPr>
                <a:lstStyle/>
                <a:p>
                  <a:pPr algn="r"/>
                  <a:r>
                    <a:rPr lang="en-US" sz="1200" i="1" dirty="0">
                      <a:solidFill>
                        <a:schemeClr val="tx1">
                          <a:lumMod val="75000"/>
                          <a:lumOff val="25000"/>
                        </a:schemeClr>
                      </a:solidFill>
                    </a:rPr>
                    <a:t>Subsets of data may only be obtained at coarse spatial or temporal granularity, hindering detailed analysis.</a:t>
                  </a:r>
                </a:p>
              </p:txBody>
            </p:sp>
            <p:sp>
              <p:nvSpPr>
                <p:cNvPr id="61" name="Rectangle 60">
                  <a:extLst>
                    <a:ext uri="{FF2B5EF4-FFF2-40B4-BE49-F238E27FC236}">
                      <a16:creationId xmlns:a16="http://schemas.microsoft.com/office/drawing/2014/main" id="{A865CC82-4947-9929-82B2-970CB9A8D557}"/>
                    </a:ext>
                  </a:extLst>
                </p:cNvPr>
                <p:cNvSpPr/>
                <p:nvPr/>
              </p:nvSpPr>
              <p:spPr>
                <a:xfrm>
                  <a:off x="9865765" y="1848620"/>
                  <a:ext cx="2108246" cy="400110"/>
                </a:xfrm>
                <a:prstGeom prst="rect">
                  <a:avLst/>
                </a:prstGeom>
              </p:spPr>
              <p:txBody>
                <a:bodyPr wrap="square">
                  <a:spAutoFit/>
                </a:bodyPr>
                <a:lstStyle/>
                <a:p>
                  <a:pPr algn="r"/>
                  <a:r>
                    <a:rPr lang="en-US" sz="2000" b="1" dirty="0">
                      <a:solidFill>
                        <a:schemeClr val="tx1">
                          <a:lumMod val="75000"/>
                          <a:lumOff val="25000"/>
                        </a:schemeClr>
                      </a:solidFill>
                    </a:rPr>
                    <a:t>Data Granularity</a:t>
                  </a:r>
                </a:p>
              </p:txBody>
            </p:sp>
          </p:grpSp>
          <p:grpSp>
            <p:nvGrpSpPr>
              <p:cNvPr id="54" name="Group 53">
                <a:extLst>
                  <a:ext uri="{FF2B5EF4-FFF2-40B4-BE49-F238E27FC236}">
                    <a16:creationId xmlns:a16="http://schemas.microsoft.com/office/drawing/2014/main" id="{5799A1CB-6E59-B0EA-DB0B-21418DF9961C}"/>
                  </a:ext>
                </a:extLst>
              </p:cNvPr>
              <p:cNvGrpSpPr/>
              <p:nvPr/>
            </p:nvGrpSpPr>
            <p:grpSpPr>
              <a:xfrm>
                <a:off x="739197" y="4831258"/>
                <a:ext cx="4012242" cy="753177"/>
                <a:chOff x="7981118" y="1848620"/>
                <a:chExt cx="4012242" cy="753177"/>
              </a:xfrm>
            </p:grpSpPr>
            <p:sp>
              <p:nvSpPr>
                <p:cNvPr id="58" name="Rectangle 57">
                  <a:extLst>
                    <a:ext uri="{FF2B5EF4-FFF2-40B4-BE49-F238E27FC236}">
                      <a16:creationId xmlns:a16="http://schemas.microsoft.com/office/drawing/2014/main" id="{88955264-A2A8-0BCD-4A41-C33DFCA7747D}"/>
                    </a:ext>
                  </a:extLst>
                </p:cNvPr>
                <p:cNvSpPr/>
                <p:nvPr/>
              </p:nvSpPr>
              <p:spPr>
                <a:xfrm>
                  <a:off x="7981118" y="2140132"/>
                  <a:ext cx="4012242" cy="461665"/>
                </a:xfrm>
                <a:prstGeom prst="rect">
                  <a:avLst/>
                </a:prstGeom>
              </p:spPr>
              <p:txBody>
                <a:bodyPr wrap="square">
                  <a:spAutoFit/>
                </a:bodyPr>
                <a:lstStyle/>
                <a:p>
                  <a:pPr algn="r"/>
                  <a:r>
                    <a:rPr lang="en-US" sz="1200" i="1" dirty="0">
                      <a:solidFill>
                        <a:schemeClr val="tx1">
                          <a:lumMod val="75000"/>
                          <a:lumOff val="25000"/>
                        </a:schemeClr>
                      </a:solidFill>
                    </a:rPr>
                    <a:t>As models harness increasing volumes of data, there is an inevitable uptick in computational costs. </a:t>
                  </a:r>
                </a:p>
              </p:txBody>
            </p:sp>
            <p:sp>
              <p:nvSpPr>
                <p:cNvPr id="59" name="Rectangle 58">
                  <a:extLst>
                    <a:ext uri="{FF2B5EF4-FFF2-40B4-BE49-F238E27FC236}">
                      <a16:creationId xmlns:a16="http://schemas.microsoft.com/office/drawing/2014/main" id="{B146BF91-EBE0-189E-3FF5-485FA6962BEB}"/>
                    </a:ext>
                  </a:extLst>
                </p:cNvPr>
                <p:cNvSpPr/>
                <p:nvPr/>
              </p:nvSpPr>
              <p:spPr>
                <a:xfrm>
                  <a:off x="8722228" y="1848620"/>
                  <a:ext cx="3251783" cy="400110"/>
                </a:xfrm>
                <a:prstGeom prst="rect">
                  <a:avLst/>
                </a:prstGeom>
              </p:spPr>
              <p:txBody>
                <a:bodyPr wrap="square">
                  <a:spAutoFit/>
                </a:bodyPr>
                <a:lstStyle/>
                <a:p>
                  <a:pPr algn="r"/>
                  <a:r>
                    <a:rPr lang="en-US" sz="2000" b="1" dirty="0">
                      <a:solidFill>
                        <a:schemeClr val="tx1">
                          <a:lumMod val="75000"/>
                          <a:lumOff val="25000"/>
                        </a:schemeClr>
                      </a:solidFill>
                    </a:rPr>
                    <a:t>Computational Expenses</a:t>
                  </a:r>
                </a:p>
              </p:txBody>
            </p:sp>
          </p:grpSp>
          <p:grpSp>
            <p:nvGrpSpPr>
              <p:cNvPr id="55" name="Group 54">
                <a:extLst>
                  <a:ext uri="{FF2B5EF4-FFF2-40B4-BE49-F238E27FC236}">
                    <a16:creationId xmlns:a16="http://schemas.microsoft.com/office/drawing/2014/main" id="{011C55F9-B5F0-15B8-4F31-F08FC9BD4BDA}"/>
                  </a:ext>
                </a:extLst>
              </p:cNvPr>
              <p:cNvGrpSpPr/>
              <p:nvPr/>
            </p:nvGrpSpPr>
            <p:grpSpPr>
              <a:xfrm>
                <a:off x="449177" y="3566862"/>
                <a:ext cx="4039720" cy="557943"/>
                <a:chOff x="7934291" y="1848620"/>
                <a:chExt cx="4039720" cy="557943"/>
              </a:xfrm>
            </p:grpSpPr>
            <p:sp>
              <p:nvSpPr>
                <p:cNvPr id="56" name="Rectangle 55">
                  <a:extLst>
                    <a:ext uri="{FF2B5EF4-FFF2-40B4-BE49-F238E27FC236}">
                      <a16:creationId xmlns:a16="http://schemas.microsoft.com/office/drawing/2014/main" id="{254BA0C1-171A-53AD-42E0-598CFA8065FD}"/>
                    </a:ext>
                  </a:extLst>
                </p:cNvPr>
                <p:cNvSpPr/>
                <p:nvPr/>
              </p:nvSpPr>
              <p:spPr>
                <a:xfrm>
                  <a:off x="7934291" y="2129564"/>
                  <a:ext cx="4039719" cy="276999"/>
                </a:xfrm>
                <a:prstGeom prst="rect">
                  <a:avLst/>
                </a:prstGeom>
              </p:spPr>
              <p:txBody>
                <a:bodyPr wrap="square">
                  <a:spAutoFit/>
                </a:bodyPr>
                <a:lstStyle/>
                <a:p>
                  <a:pPr algn="r"/>
                  <a:r>
                    <a:rPr lang="en-US" sz="1200" i="1" dirty="0">
                      <a:solidFill>
                        <a:schemeClr val="tx1">
                          <a:lumMod val="75000"/>
                          <a:lumOff val="25000"/>
                        </a:schemeClr>
                      </a:solidFill>
                    </a:rPr>
                    <a:t>Limited amounts of data available.</a:t>
                  </a:r>
                </a:p>
              </p:txBody>
            </p:sp>
            <p:sp>
              <p:nvSpPr>
                <p:cNvPr id="57" name="Rectangle 56">
                  <a:extLst>
                    <a:ext uri="{FF2B5EF4-FFF2-40B4-BE49-F238E27FC236}">
                      <a16:creationId xmlns:a16="http://schemas.microsoft.com/office/drawing/2014/main" id="{A577FE85-916E-3F00-7A55-862712891CCF}"/>
                    </a:ext>
                  </a:extLst>
                </p:cNvPr>
                <p:cNvSpPr/>
                <p:nvPr/>
              </p:nvSpPr>
              <p:spPr>
                <a:xfrm>
                  <a:off x="9463871" y="1848620"/>
                  <a:ext cx="2510140" cy="400110"/>
                </a:xfrm>
                <a:prstGeom prst="rect">
                  <a:avLst/>
                </a:prstGeom>
              </p:spPr>
              <p:txBody>
                <a:bodyPr wrap="square">
                  <a:spAutoFit/>
                </a:bodyPr>
                <a:lstStyle/>
                <a:p>
                  <a:pPr algn="r"/>
                  <a:r>
                    <a:rPr lang="en-US" sz="2000" b="1" dirty="0">
                      <a:solidFill>
                        <a:schemeClr val="tx1">
                          <a:lumMod val="75000"/>
                          <a:lumOff val="25000"/>
                        </a:schemeClr>
                      </a:solidFill>
                    </a:rPr>
                    <a:t>Data Availability</a:t>
                  </a:r>
                </a:p>
              </p:txBody>
            </p:sp>
          </p:grpSp>
        </p:grpSp>
        <p:grpSp>
          <p:nvGrpSpPr>
            <p:cNvPr id="7" name="Group 6">
              <a:extLst>
                <a:ext uri="{FF2B5EF4-FFF2-40B4-BE49-F238E27FC236}">
                  <a16:creationId xmlns:a16="http://schemas.microsoft.com/office/drawing/2014/main" id="{443BB5E2-0378-0438-0428-847B6E641E0C}"/>
                </a:ext>
              </a:extLst>
            </p:cNvPr>
            <p:cNvGrpSpPr/>
            <p:nvPr/>
          </p:nvGrpSpPr>
          <p:grpSpPr>
            <a:xfrm>
              <a:off x="4433948" y="2355874"/>
              <a:ext cx="3101070" cy="2950336"/>
              <a:chOff x="4497232" y="2429320"/>
              <a:chExt cx="3101070" cy="2950336"/>
            </a:xfrm>
          </p:grpSpPr>
          <p:grpSp>
            <p:nvGrpSpPr>
              <p:cNvPr id="9" name="Group 8">
                <a:extLst>
                  <a:ext uri="{FF2B5EF4-FFF2-40B4-BE49-F238E27FC236}">
                    <a16:creationId xmlns:a16="http://schemas.microsoft.com/office/drawing/2014/main" id="{463FAEA4-63AE-56BC-35FD-BD7F7DC8B22B}"/>
                  </a:ext>
                </a:extLst>
              </p:cNvPr>
              <p:cNvGrpSpPr/>
              <p:nvPr/>
            </p:nvGrpSpPr>
            <p:grpSpPr>
              <a:xfrm>
                <a:off x="4497232" y="2429320"/>
                <a:ext cx="3101070" cy="2950336"/>
                <a:chOff x="4497232" y="2526681"/>
                <a:chExt cx="3101070" cy="2950336"/>
              </a:xfrm>
            </p:grpSpPr>
            <p:grpSp>
              <p:nvGrpSpPr>
                <p:cNvPr id="38" name="Group 37">
                  <a:extLst>
                    <a:ext uri="{FF2B5EF4-FFF2-40B4-BE49-F238E27FC236}">
                      <a16:creationId xmlns:a16="http://schemas.microsoft.com/office/drawing/2014/main" id="{8D25277F-92E0-2AC4-8901-60D6B574FFDD}"/>
                    </a:ext>
                  </a:extLst>
                </p:cNvPr>
                <p:cNvGrpSpPr/>
                <p:nvPr/>
              </p:nvGrpSpPr>
              <p:grpSpPr>
                <a:xfrm>
                  <a:off x="4692263" y="2642054"/>
                  <a:ext cx="2710412" cy="2719590"/>
                  <a:chOff x="4480890" y="2040321"/>
                  <a:chExt cx="2981453" cy="2991550"/>
                </a:xfrm>
                <a:solidFill>
                  <a:schemeClr val="accent1"/>
                </a:solidFill>
              </p:grpSpPr>
              <p:sp>
                <p:nvSpPr>
                  <p:cNvPr id="47" name="Freeform 64">
                    <a:extLst>
                      <a:ext uri="{FF2B5EF4-FFF2-40B4-BE49-F238E27FC236}">
                        <a16:creationId xmlns:a16="http://schemas.microsoft.com/office/drawing/2014/main" id="{082E2D83-FD59-A25B-6EEA-8192C5B117B2}"/>
                      </a:ext>
                    </a:extLst>
                  </p:cNvPr>
                  <p:cNvSpPr>
                    <a:spLocks/>
                  </p:cNvSpPr>
                  <p:nvPr/>
                </p:nvSpPr>
                <p:spPr bwMode="auto">
                  <a:xfrm>
                    <a:off x="4709146" y="2040321"/>
                    <a:ext cx="1230152" cy="1100876"/>
                  </a:xfrm>
                  <a:custGeom>
                    <a:avLst/>
                    <a:gdLst/>
                    <a:ahLst/>
                    <a:cxnLst>
                      <a:cxn ang="0">
                        <a:pos x="330" y="184"/>
                      </a:cxn>
                      <a:cxn ang="0">
                        <a:pos x="330" y="32"/>
                      </a:cxn>
                      <a:cxn ang="0">
                        <a:pos x="257" y="18"/>
                      </a:cxn>
                      <a:cxn ang="0">
                        <a:pos x="33" y="152"/>
                      </a:cxn>
                      <a:cxn ang="0">
                        <a:pos x="28" y="206"/>
                      </a:cxn>
                      <a:cxn ang="0">
                        <a:pos x="168" y="287"/>
                      </a:cxn>
                      <a:cxn ang="0">
                        <a:pos x="206" y="286"/>
                      </a:cxn>
                      <a:cxn ang="0">
                        <a:pos x="289" y="233"/>
                      </a:cxn>
                      <a:cxn ang="0">
                        <a:pos x="330" y="184"/>
                      </a:cxn>
                    </a:cxnLst>
                    <a:rect l="0" t="0" r="r" b="b"/>
                    <a:pathLst>
                      <a:path w="335" h="299">
                        <a:moveTo>
                          <a:pt x="330" y="184"/>
                        </a:moveTo>
                        <a:cubicBezTo>
                          <a:pt x="330" y="159"/>
                          <a:pt x="330" y="32"/>
                          <a:pt x="330" y="32"/>
                        </a:cubicBezTo>
                        <a:cubicBezTo>
                          <a:pt x="330" y="32"/>
                          <a:pt x="335" y="0"/>
                          <a:pt x="257" y="18"/>
                        </a:cubicBezTo>
                        <a:cubicBezTo>
                          <a:pt x="180" y="35"/>
                          <a:pt x="96" y="74"/>
                          <a:pt x="33" y="152"/>
                        </a:cubicBezTo>
                        <a:cubicBezTo>
                          <a:pt x="25" y="163"/>
                          <a:pt x="0" y="190"/>
                          <a:pt x="28" y="206"/>
                        </a:cubicBezTo>
                        <a:cubicBezTo>
                          <a:pt x="57" y="222"/>
                          <a:pt x="168" y="287"/>
                          <a:pt x="168" y="287"/>
                        </a:cubicBezTo>
                        <a:cubicBezTo>
                          <a:pt x="168" y="287"/>
                          <a:pt x="189" y="299"/>
                          <a:pt x="206" y="286"/>
                        </a:cubicBezTo>
                        <a:cubicBezTo>
                          <a:pt x="222" y="272"/>
                          <a:pt x="257" y="244"/>
                          <a:pt x="289" y="233"/>
                        </a:cubicBezTo>
                        <a:cubicBezTo>
                          <a:pt x="319" y="224"/>
                          <a:pt x="331" y="226"/>
                          <a:pt x="330" y="184"/>
                        </a:cubicBezTo>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8" name="Freeform 62">
                    <a:extLst>
                      <a:ext uri="{FF2B5EF4-FFF2-40B4-BE49-F238E27FC236}">
                        <a16:creationId xmlns:a16="http://schemas.microsoft.com/office/drawing/2014/main" id="{A2CB2786-2ACB-7611-0F44-275B51B4FE69}"/>
                      </a:ext>
                    </a:extLst>
                  </p:cNvPr>
                  <p:cNvSpPr>
                    <a:spLocks/>
                  </p:cNvSpPr>
                  <p:nvPr/>
                </p:nvSpPr>
                <p:spPr bwMode="auto">
                  <a:xfrm>
                    <a:off x="4480890" y="2815982"/>
                    <a:ext cx="902919" cy="1418008"/>
                  </a:xfrm>
                  <a:custGeom>
                    <a:avLst/>
                    <a:gdLst/>
                    <a:ahLst/>
                    <a:cxnLst>
                      <a:cxn ang="0">
                        <a:pos x="209" y="93"/>
                      </a:cxn>
                      <a:cxn ang="0">
                        <a:pos x="75" y="20"/>
                      </a:cxn>
                      <a:cxn ang="0">
                        <a:pos x="27" y="77"/>
                      </a:cxn>
                      <a:cxn ang="0">
                        <a:pos x="38" y="338"/>
                      </a:cxn>
                      <a:cxn ang="0">
                        <a:pos x="83" y="368"/>
                      </a:cxn>
                      <a:cxn ang="0">
                        <a:pos x="221" y="284"/>
                      </a:cxn>
                      <a:cxn ang="0">
                        <a:pos x="238" y="250"/>
                      </a:cxn>
                      <a:cxn ang="0">
                        <a:pos x="232" y="152"/>
                      </a:cxn>
                      <a:cxn ang="0">
                        <a:pos x="209" y="93"/>
                      </a:cxn>
                    </a:cxnLst>
                    <a:rect l="0" t="0" r="r" b="b"/>
                    <a:pathLst>
                      <a:path w="246" h="385">
                        <a:moveTo>
                          <a:pt x="209" y="93"/>
                        </a:moveTo>
                        <a:cubicBezTo>
                          <a:pt x="187" y="81"/>
                          <a:pt x="75" y="20"/>
                          <a:pt x="75" y="20"/>
                        </a:cubicBezTo>
                        <a:cubicBezTo>
                          <a:pt x="75" y="20"/>
                          <a:pt x="49" y="0"/>
                          <a:pt x="27" y="77"/>
                        </a:cubicBezTo>
                        <a:cubicBezTo>
                          <a:pt x="6" y="153"/>
                          <a:pt x="0" y="245"/>
                          <a:pt x="38" y="338"/>
                        </a:cubicBezTo>
                        <a:cubicBezTo>
                          <a:pt x="43" y="350"/>
                          <a:pt x="56" y="385"/>
                          <a:pt x="83" y="368"/>
                        </a:cubicBezTo>
                        <a:cubicBezTo>
                          <a:pt x="110" y="351"/>
                          <a:pt x="221" y="284"/>
                          <a:pt x="221" y="284"/>
                        </a:cubicBezTo>
                        <a:cubicBezTo>
                          <a:pt x="221" y="284"/>
                          <a:pt x="242" y="271"/>
                          <a:pt x="238" y="250"/>
                        </a:cubicBezTo>
                        <a:cubicBezTo>
                          <a:pt x="234" y="229"/>
                          <a:pt x="226" y="186"/>
                          <a:pt x="232" y="152"/>
                        </a:cubicBezTo>
                        <a:cubicBezTo>
                          <a:pt x="238" y="122"/>
                          <a:pt x="246" y="112"/>
                          <a:pt x="209" y="93"/>
                        </a:cubicBezTo>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9" name="Freeform 90">
                    <a:extLst>
                      <a:ext uri="{FF2B5EF4-FFF2-40B4-BE49-F238E27FC236}">
                        <a16:creationId xmlns:a16="http://schemas.microsoft.com/office/drawing/2014/main" id="{0415AF95-1834-1B9F-4315-F163C0F51315}"/>
                      </a:ext>
                    </a:extLst>
                  </p:cNvPr>
                  <p:cNvSpPr>
                    <a:spLocks/>
                  </p:cNvSpPr>
                  <p:nvPr/>
                </p:nvSpPr>
                <p:spPr bwMode="auto">
                  <a:xfrm>
                    <a:off x="4696636" y="3875607"/>
                    <a:ext cx="1234193" cy="1110975"/>
                  </a:xfrm>
                  <a:custGeom>
                    <a:avLst/>
                    <a:gdLst/>
                    <a:ahLst/>
                    <a:cxnLst>
                      <a:cxn ang="0">
                        <a:pos x="161" y="22"/>
                      </a:cxn>
                      <a:cxn ang="0">
                        <a:pos x="31" y="100"/>
                      </a:cxn>
                      <a:cxn ang="0">
                        <a:pos x="56" y="171"/>
                      </a:cxn>
                      <a:cxn ang="0">
                        <a:pos x="287" y="293"/>
                      </a:cxn>
                      <a:cxn ang="0">
                        <a:pos x="335" y="270"/>
                      </a:cxn>
                      <a:cxn ang="0">
                        <a:pos x="332" y="108"/>
                      </a:cxn>
                      <a:cxn ang="0">
                        <a:pos x="312" y="77"/>
                      </a:cxn>
                      <a:cxn ang="0">
                        <a:pos x="224" y="32"/>
                      </a:cxn>
                      <a:cxn ang="0">
                        <a:pos x="161" y="22"/>
                      </a:cxn>
                    </a:cxnLst>
                    <a:rect l="0" t="0" r="r" b="b"/>
                    <a:pathLst>
                      <a:path w="336" h="302">
                        <a:moveTo>
                          <a:pt x="161" y="22"/>
                        </a:moveTo>
                        <a:cubicBezTo>
                          <a:pt x="140" y="35"/>
                          <a:pt x="31" y="100"/>
                          <a:pt x="31" y="100"/>
                        </a:cubicBezTo>
                        <a:cubicBezTo>
                          <a:pt x="31" y="100"/>
                          <a:pt x="0" y="113"/>
                          <a:pt x="56" y="171"/>
                        </a:cubicBezTo>
                        <a:cubicBezTo>
                          <a:pt x="111" y="228"/>
                          <a:pt x="187" y="280"/>
                          <a:pt x="287" y="293"/>
                        </a:cubicBezTo>
                        <a:cubicBezTo>
                          <a:pt x="300" y="295"/>
                          <a:pt x="336" y="302"/>
                          <a:pt x="335" y="270"/>
                        </a:cubicBezTo>
                        <a:cubicBezTo>
                          <a:pt x="334" y="237"/>
                          <a:pt x="332" y="108"/>
                          <a:pt x="332" y="108"/>
                        </a:cubicBezTo>
                        <a:cubicBezTo>
                          <a:pt x="332" y="108"/>
                          <a:pt x="332" y="84"/>
                          <a:pt x="312" y="77"/>
                        </a:cubicBezTo>
                        <a:cubicBezTo>
                          <a:pt x="292" y="70"/>
                          <a:pt x="250" y="54"/>
                          <a:pt x="224" y="32"/>
                        </a:cubicBezTo>
                        <a:cubicBezTo>
                          <a:pt x="201" y="12"/>
                          <a:pt x="196" y="0"/>
                          <a:pt x="161" y="22"/>
                        </a:cubicBezTo>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0" name="Freeform 59">
                    <a:extLst>
                      <a:ext uri="{FF2B5EF4-FFF2-40B4-BE49-F238E27FC236}">
                        <a16:creationId xmlns:a16="http://schemas.microsoft.com/office/drawing/2014/main" id="{B84D15A9-3A3F-AC2D-FCB2-084634549AF7}"/>
                      </a:ext>
                    </a:extLst>
                  </p:cNvPr>
                  <p:cNvSpPr>
                    <a:spLocks/>
                  </p:cNvSpPr>
                  <p:nvPr/>
                </p:nvSpPr>
                <p:spPr bwMode="auto">
                  <a:xfrm>
                    <a:off x="6045332" y="2044575"/>
                    <a:ext cx="1230152" cy="1119055"/>
                  </a:xfrm>
                  <a:custGeom>
                    <a:avLst/>
                    <a:gdLst/>
                    <a:ahLst/>
                    <a:cxnLst>
                      <a:cxn ang="0">
                        <a:pos x="174" y="281"/>
                      </a:cxn>
                      <a:cxn ang="0">
                        <a:pos x="305" y="204"/>
                      </a:cxn>
                      <a:cxn ang="0">
                        <a:pos x="280" y="133"/>
                      </a:cxn>
                      <a:cxn ang="0">
                        <a:pos x="49" y="9"/>
                      </a:cxn>
                      <a:cxn ang="0">
                        <a:pos x="1" y="33"/>
                      </a:cxn>
                      <a:cxn ang="0">
                        <a:pos x="3" y="194"/>
                      </a:cxn>
                      <a:cxn ang="0">
                        <a:pos x="23" y="226"/>
                      </a:cxn>
                      <a:cxn ang="0">
                        <a:pos x="110" y="271"/>
                      </a:cxn>
                      <a:cxn ang="0">
                        <a:pos x="174" y="281"/>
                      </a:cxn>
                    </a:cxnLst>
                    <a:rect l="0" t="0" r="r" b="b"/>
                    <a:pathLst>
                      <a:path w="335" h="304">
                        <a:moveTo>
                          <a:pt x="174" y="281"/>
                        </a:moveTo>
                        <a:cubicBezTo>
                          <a:pt x="195" y="268"/>
                          <a:pt x="305" y="204"/>
                          <a:pt x="305" y="204"/>
                        </a:cubicBezTo>
                        <a:cubicBezTo>
                          <a:pt x="305" y="204"/>
                          <a:pt x="335" y="192"/>
                          <a:pt x="280" y="133"/>
                        </a:cubicBezTo>
                        <a:cubicBezTo>
                          <a:pt x="225" y="76"/>
                          <a:pt x="149" y="24"/>
                          <a:pt x="49" y="9"/>
                        </a:cubicBezTo>
                        <a:cubicBezTo>
                          <a:pt x="36" y="7"/>
                          <a:pt x="0" y="0"/>
                          <a:pt x="1" y="33"/>
                        </a:cubicBezTo>
                        <a:cubicBezTo>
                          <a:pt x="2" y="65"/>
                          <a:pt x="3" y="194"/>
                          <a:pt x="3" y="194"/>
                        </a:cubicBezTo>
                        <a:cubicBezTo>
                          <a:pt x="3" y="194"/>
                          <a:pt x="3" y="219"/>
                          <a:pt x="23" y="226"/>
                        </a:cubicBezTo>
                        <a:cubicBezTo>
                          <a:pt x="43" y="233"/>
                          <a:pt x="85" y="249"/>
                          <a:pt x="110" y="271"/>
                        </a:cubicBezTo>
                        <a:cubicBezTo>
                          <a:pt x="133" y="292"/>
                          <a:pt x="138" y="304"/>
                          <a:pt x="174" y="281"/>
                        </a:cubicBezTo>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1" name="Freeform 58">
                    <a:extLst>
                      <a:ext uri="{FF2B5EF4-FFF2-40B4-BE49-F238E27FC236}">
                        <a16:creationId xmlns:a16="http://schemas.microsoft.com/office/drawing/2014/main" id="{10D6AA4A-A6FB-FC11-9DF6-80953DF8452D}"/>
                      </a:ext>
                    </a:extLst>
                  </p:cNvPr>
                  <p:cNvSpPr>
                    <a:spLocks/>
                  </p:cNvSpPr>
                  <p:nvPr/>
                </p:nvSpPr>
                <p:spPr bwMode="auto">
                  <a:xfrm>
                    <a:off x="6559424" y="2813962"/>
                    <a:ext cx="902919" cy="1415989"/>
                  </a:xfrm>
                  <a:custGeom>
                    <a:avLst/>
                    <a:gdLst/>
                    <a:ahLst/>
                    <a:cxnLst>
                      <a:cxn ang="0">
                        <a:pos x="38" y="293"/>
                      </a:cxn>
                      <a:cxn ang="0">
                        <a:pos x="171" y="365"/>
                      </a:cxn>
                      <a:cxn ang="0">
                        <a:pos x="219" y="308"/>
                      </a:cxn>
                      <a:cxn ang="0">
                        <a:pos x="208" y="47"/>
                      </a:cxn>
                      <a:cxn ang="0">
                        <a:pos x="163" y="17"/>
                      </a:cxn>
                      <a:cxn ang="0">
                        <a:pos x="26" y="101"/>
                      </a:cxn>
                      <a:cxn ang="0">
                        <a:pos x="8" y="135"/>
                      </a:cxn>
                      <a:cxn ang="0">
                        <a:pos x="14" y="233"/>
                      </a:cxn>
                      <a:cxn ang="0">
                        <a:pos x="38" y="293"/>
                      </a:cxn>
                    </a:cxnLst>
                    <a:rect l="0" t="0" r="r" b="b"/>
                    <a:pathLst>
                      <a:path w="246" h="385">
                        <a:moveTo>
                          <a:pt x="38" y="293"/>
                        </a:moveTo>
                        <a:cubicBezTo>
                          <a:pt x="60" y="304"/>
                          <a:pt x="171" y="365"/>
                          <a:pt x="171" y="365"/>
                        </a:cubicBezTo>
                        <a:cubicBezTo>
                          <a:pt x="171" y="365"/>
                          <a:pt x="197" y="385"/>
                          <a:pt x="219" y="308"/>
                        </a:cubicBezTo>
                        <a:cubicBezTo>
                          <a:pt x="241" y="232"/>
                          <a:pt x="246" y="140"/>
                          <a:pt x="208" y="47"/>
                        </a:cubicBezTo>
                        <a:cubicBezTo>
                          <a:pt x="203" y="35"/>
                          <a:pt x="191" y="0"/>
                          <a:pt x="163" y="17"/>
                        </a:cubicBezTo>
                        <a:cubicBezTo>
                          <a:pt x="136" y="35"/>
                          <a:pt x="26" y="101"/>
                          <a:pt x="26" y="101"/>
                        </a:cubicBezTo>
                        <a:cubicBezTo>
                          <a:pt x="26" y="101"/>
                          <a:pt x="4" y="114"/>
                          <a:pt x="8" y="135"/>
                        </a:cubicBezTo>
                        <a:cubicBezTo>
                          <a:pt x="13" y="156"/>
                          <a:pt x="21" y="200"/>
                          <a:pt x="14" y="233"/>
                        </a:cubicBezTo>
                        <a:cubicBezTo>
                          <a:pt x="8" y="263"/>
                          <a:pt x="0" y="273"/>
                          <a:pt x="38" y="293"/>
                        </a:cubicBezTo>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chemeClr val="tx1">
                          <a:lumMod val="75000"/>
                          <a:lumOff val="25000"/>
                        </a:schemeClr>
                      </a:solidFill>
                      <a:latin typeface="Arial" panose="020B0604020202020204" pitchFamily="34" charset="0"/>
                      <a:cs typeface="Arial" panose="020B0604020202020204" pitchFamily="34" charset="0"/>
                    </a:endParaRPr>
                  </a:p>
                </p:txBody>
              </p:sp>
              <p:sp>
                <p:nvSpPr>
                  <p:cNvPr id="52" name="Freeform 60">
                    <a:extLst>
                      <a:ext uri="{FF2B5EF4-FFF2-40B4-BE49-F238E27FC236}">
                        <a16:creationId xmlns:a16="http://schemas.microsoft.com/office/drawing/2014/main" id="{1897BC4D-2040-76E1-C696-E0C6A397F6DB}"/>
                      </a:ext>
                    </a:extLst>
                  </p:cNvPr>
                  <p:cNvSpPr>
                    <a:spLocks/>
                  </p:cNvSpPr>
                  <p:nvPr/>
                </p:nvSpPr>
                <p:spPr bwMode="auto">
                  <a:xfrm>
                    <a:off x="6012016" y="3912816"/>
                    <a:ext cx="1220052" cy="1119055"/>
                  </a:xfrm>
                  <a:custGeom>
                    <a:avLst/>
                    <a:gdLst/>
                    <a:ahLst/>
                    <a:cxnLst>
                      <a:cxn ang="0">
                        <a:pos x="2" y="120"/>
                      </a:cxn>
                      <a:cxn ang="0">
                        <a:pos x="7" y="272"/>
                      </a:cxn>
                      <a:cxn ang="0">
                        <a:pos x="81" y="284"/>
                      </a:cxn>
                      <a:cxn ang="0">
                        <a:pos x="300" y="141"/>
                      </a:cxn>
                      <a:cxn ang="0">
                        <a:pos x="303" y="88"/>
                      </a:cxn>
                      <a:cxn ang="0">
                        <a:pos x="160" y="12"/>
                      </a:cxn>
                      <a:cxn ang="0">
                        <a:pos x="123" y="14"/>
                      </a:cxn>
                      <a:cxn ang="0">
                        <a:pos x="41" y="69"/>
                      </a:cxn>
                      <a:cxn ang="0">
                        <a:pos x="2" y="120"/>
                      </a:cxn>
                    </a:cxnLst>
                    <a:rect l="0" t="0" r="r" b="b"/>
                    <a:pathLst>
                      <a:path w="332" h="304">
                        <a:moveTo>
                          <a:pt x="2" y="120"/>
                        </a:moveTo>
                        <a:cubicBezTo>
                          <a:pt x="3" y="145"/>
                          <a:pt x="7" y="272"/>
                          <a:pt x="7" y="272"/>
                        </a:cubicBezTo>
                        <a:cubicBezTo>
                          <a:pt x="7" y="272"/>
                          <a:pt x="4" y="304"/>
                          <a:pt x="81" y="284"/>
                        </a:cubicBezTo>
                        <a:cubicBezTo>
                          <a:pt x="158" y="264"/>
                          <a:pt x="240" y="222"/>
                          <a:pt x="300" y="141"/>
                        </a:cubicBezTo>
                        <a:cubicBezTo>
                          <a:pt x="308" y="131"/>
                          <a:pt x="332" y="102"/>
                          <a:pt x="303" y="88"/>
                        </a:cubicBezTo>
                        <a:cubicBezTo>
                          <a:pt x="274" y="73"/>
                          <a:pt x="160" y="12"/>
                          <a:pt x="160" y="12"/>
                        </a:cubicBezTo>
                        <a:cubicBezTo>
                          <a:pt x="160" y="12"/>
                          <a:pt x="139" y="0"/>
                          <a:pt x="123" y="14"/>
                        </a:cubicBezTo>
                        <a:cubicBezTo>
                          <a:pt x="107" y="29"/>
                          <a:pt x="73" y="58"/>
                          <a:pt x="41" y="69"/>
                        </a:cubicBezTo>
                        <a:cubicBezTo>
                          <a:pt x="12" y="80"/>
                          <a:pt x="0" y="78"/>
                          <a:pt x="2" y="120"/>
                        </a:cubicBezTo>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39" name="Oval 63">
                  <a:extLst>
                    <a:ext uri="{FF2B5EF4-FFF2-40B4-BE49-F238E27FC236}">
                      <a16:creationId xmlns:a16="http://schemas.microsoft.com/office/drawing/2014/main" id="{4DC37B1B-339E-CD7A-061C-9BFB0FB4C9FD}"/>
                    </a:ext>
                  </a:extLst>
                </p:cNvPr>
                <p:cNvSpPr>
                  <a:spLocks noChangeArrowheads="1"/>
                </p:cNvSpPr>
                <p:nvPr/>
              </p:nvSpPr>
              <p:spPr bwMode="auto">
                <a:xfrm>
                  <a:off x="5314875" y="3243384"/>
                  <a:ext cx="1519695" cy="1516929"/>
                </a:xfrm>
                <a:prstGeom prst="ellipse">
                  <a:avLst/>
                </a:prstGeom>
                <a:solidFill>
                  <a:schemeClr val="accent4"/>
                </a:solidFill>
                <a:ln w="9525">
                  <a:noFill/>
                  <a:round/>
                  <a:headEnd/>
                  <a:tailEnd/>
                </a:ln>
                <a:effectLst>
                  <a:innerShdw blurRad="114300">
                    <a:prstClr val="black"/>
                  </a:innerShdw>
                </a:effectLst>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0" name="Flowchart: Connector 39">
                  <a:extLst>
                    <a:ext uri="{FF2B5EF4-FFF2-40B4-BE49-F238E27FC236}">
                      <a16:creationId xmlns:a16="http://schemas.microsoft.com/office/drawing/2014/main" id="{F5FB7FB5-577E-C3F2-84D6-1349AF3C0296}"/>
                    </a:ext>
                  </a:extLst>
                </p:cNvPr>
                <p:cNvSpPr/>
                <p:nvPr/>
              </p:nvSpPr>
              <p:spPr>
                <a:xfrm>
                  <a:off x="4572300" y="2526681"/>
                  <a:ext cx="2950336" cy="2950336"/>
                </a:xfrm>
                <a:prstGeom prst="flowChartConnector">
                  <a:avLst/>
                </a:prstGeom>
                <a:noFill/>
                <a:ln w="50800">
                  <a:solidFill>
                    <a:schemeClr val="accent4">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latin typeface="Arial" panose="020B0604020202020204" pitchFamily="34" charset="0"/>
                    <a:cs typeface="Arial" panose="020B0604020202020204" pitchFamily="34" charset="0"/>
                  </a:endParaRPr>
                </a:p>
              </p:txBody>
            </p:sp>
            <p:sp>
              <p:nvSpPr>
                <p:cNvPr id="41" name="Flowchart: Connector 40">
                  <a:extLst>
                    <a:ext uri="{FF2B5EF4-FFF2-40B4-BE49-F238E27FC236}">
                      <a16:creationId xmlns:a16="http://schemas.microsoft.com/office/drawing/2014/main" id="{815EFE29-C58E-41CE-66EF-71D50C29B427}"/>
                    </a:ext>
                  </a:extLst>
                </p:cNvPr>
                <p:cNvSpPr/>
                <p:nvPr/>
              </p:nvSpPr>
              <p:spPr>
                <a:xfrm>
                  <a:off x="6765627" y="5179025"/>
                  <a:ext cx="151196" cy="151198"/>
                </a:xfrm>
                <a:prstGeom prst="flowChartConnector">
                  <a:avLst/>
                </a:prstGeom>
                <a:solidFill>
                  <a:schemeClr val="accent2"/>
                </a:solidFill>
                <a:ln w="38100">
                  <a:solidFill>
                    <a:schemeClr val="bg1"/>
                  </a:solidFill>
                  <a:round/>
                  <a:headEnd/>
                  <a:tailEnd/>
                </a:ln>
                <a:effectLst/>
              </p:spPr>
              <p:txBody>
                <a:bodyPr vert="horz" wrap="square" lIns="121920" tIns="60960" rIns="121920" bIns="60960" numCol="1" anchor="t" anchorCtr="0" compatLnSpc="1">
                  <a:prstTxWarp prst="textNoShape">
                    <a:avLst/>
                  </a:prstTxWarp>
                </a:bodyPr>
                <a:lstStyle/>
                <a:p>
                  <a:endParaRPr lang="id-ID" sz="2400">
                    <a:solidFill>
                      <a:schemeClr val="tx1">
                        <a:lumMod val="75000"/>
                        <a:lumOff val="25000"/>
                      </a:schemeClr>
                    </a:solidFill>
                    <a:latin typeface="Arial" panose="020B0604020202020204" pitchFamily="34" charset="0"/>
                    <a:cs typeface="Arial" panose="020B0604020202020204" pitchFamily="34" charset="0"/>
                  </a:endParaRPr>
                </a:p>
              </p:txBody>
            </p:sp>
            <p:sp>
              <p:nvSpPr>
                <p:cNvPr id="42" name="Flowchart: Connector 41">
                  <a:extLst>
                    <a:ext uri="{FF2B5EF4-FFF2-40B4-BE49-F238E27FC236}">
                      <a16:creationId xmlns:a16="http://schemas.microsoft.com/office/drawing/2014/main" id="{0A01ABEE-4E73-D333-748C-5C13F1295585}"/>
                    </a:ext>
                  </a:extLst>
                </p:cNvPr>
                <p:cNvSpPr/>
                <p:nvPr/>
              </p:nvSpPr>
              <p:spPr>
                <a:xfrm>
                  <a:off x="6765627" y="2693563"/>
                  <a:ext cx="151196" cy="151198"/>
                </a:xfrm>
                <a:prstGeom prst="flowChartConnector">
                  <a:avLst/>
                </a:prstGeom>
                <a:solidFill>
                  <a:schemeClr val="accent2"/>
                </a:solidFill>
                <a:ln w="38100">
                  <a:solidFill>
                    <a:schemeClr val="bg1"/>
                  </a:solidFill>
                  <a:round/>
                  <a:headEnd/>
                  <a:tailEnd/>
                </a:ln>
                <a:effectLst/>
              </p:spPr>
              <p:txBody>
                <a:bodyPr vert="horz" wrap="square" lIns="121920" tIns="60960" rIns="121920" bIns="60960" numCol="1" anchor="t" anchorCtr="0" compatLnSpc="1">
                  <a:prstTxWarp prst="textNoShape">
                    <a:avLst/>
                  </a:prstTxWarp>
                </a:bodyPr>
                <a:lstStyle/>
                <a:p>
                  <a:endParaRPr lang="id-ID" sz="2400">
                    <a:solidFill>
                      <a:schemeClr val="tx1">
                        <a:lumMod val="75000"/>
                        <a:lumOff val="25000"/>
                      </a:schemeClr>
                    </a:solidFill>
                    <a:latin typeface="Arial" panose="020B0604020202020204" pitchFamily="34" charset="0"/>
                    <a:cs typeface="Arial" panose="020B0604020202020204" pitchFamily="34" charset="0"/>
                  </a:endParaRPr>
                </a:p>
              </p:txBody>
            </p:sp>
            <p:sp>
              <p:nvSpPr>
                <p:cNvPr id="43" name="Flowchart: Connector 42">
                  <a:extLst>
                    <a:ext uri="{FF2B5EF4-FFF2-40B4-BE49-F238E27FC236}">
                      <a16:creationId xmlns:a16="http://schemas.microsoft.com/office/drawing/2014/main" id="{39C8F076-A45E-F273-54A0-ACA08B5ED76D}"/>
                    </a:ext>
                  </a:extLst>
                </p:cNvPr>
                <p:cNvSpPr/>
                <p:nvPr/>
              </p:nvSpPr>
              <p:spPr>
                <a:xfrm>
                  <a:off x="4497232" y="3950886"/>
                  <a:ext cx="151196" cy="151198"/>
                </a:xfrm>
                <a:prstGeom prst="flowChartConnector">
                  <a:avLst/>
                </a:prstGeom>
                <a:solidFill>
                  <a:schemeClr val="accent1"/>
                </a:solidFill>
                <a:ln w="38100">
                  <a:solidFill>
                    <a:schemeClr val="accent4"/>
                  </a:solidFill>
                  <a:round/>
                  <a:headEnd/>
                  <a:tailEnd/>
                </a:ln>
                <a:effectLst/>
              </p:spPr>
              <p:txBody>
                <a:bodyPr vert="horz" wrap="square" lIns="121920" tIns="60960" rIns="121920" bIns="60960" numCol="1" anchor="t" anchorCtr="0" compatLnSpc="1">
                  <a:prstTxWarp prst="textNoShape">
                    <a:avLst/>
                  </a:prstTxWarp>
                </a:bodyPr>
                <a:lstStyle/>
                <a:p>
                  <a:endParaRPr lang="id-ID" sz="2400">
                    <a:solidFill>
                      <a:schemeClr val="tx1">
                        <a:lumMod val="75000"/>
                        <a:lumOff val="25000"/>
                      </a:schemeClr>
                    </a:solidFill>
                    <a:latin typeface="Arial" panose="020B0604020202020204" pitchFamily="34" charset="0"/>
                    <a:cs typeface="Arial" panose="020B0604020202020204" pitchFamily="34" charset="0"/>
                  </a:endParaRPr>
                </a:p>
              </p:txBody>
            </p:sp>
            <p:sp>
              <p:nvSpPr>
                <p:cNvPr id="44" name="Flowchart: Connector 43">
                  <a:extLst>
                    <a:ext uri="{FF2B5EF4-FFF2-40B4-BE49-F238E27FC236}">
                      <a16:creationId xmlns:a16="http://schemas.microsoft.com/office/drawing/2014/main" id="{7B13C647-AC16-B351-BA45-0DC405D1BFF8}"/>
                    </a:ext>
                  </a:extLst>
                </p:cNvPr>
                <p:cNvSpPr/>
                <p:nvPr/>
              </p:nvSpPr>
              <p:spPr>
                <a:xfrm>
                  <a:off x="5263794" y="5208209"/>
                  <a:ext cx="151196" cy="151198"/>
                </a:xfrm>
                <a:prstGeom prst="flowChartConnector">
                  <a:avLst/>
                </a:prstGeom>
                <a:solidFill>
                  <a:schemeClr val="accent1"/>
                </a:solidFill>
                <a:ln w="38100">
                  <a:solidFill>
                    <a:schemeClr val="accent4"/>
                  </a:solidFill>
                  <a:round/>
                  <a:headEnd/>
                  <a:tailEnd/>
                </a:ln>
                <a:effectLst/>
              </p:spPr>
              <p:txBody>
                <a:bodyPr vert="horz" wrap="square" lIns="121920" tIns="60960" rIns="121920" bIns="60960" numCol="1" anchor="t" anchorCtr="0" compatLnSpc="1">
                  <a:prstTxWarp prst="textNoShape">
                    <a:avLst/>
                  </a:prstTxWarp>
                </a:bodyPr>
                <a:lstStyle/>
                <a:p>
                  <a:endParaRPr lang="id-ID" sz="2400">
                    <a:solidFill>
                      <a:schemeClr val="tx1">
                        <a:lumMod val="75000"/>
                        <a:lumOff val="25000"/>
                      </a:schemeClr>
                    </a:solidFill>
                    <a:latin typeface="Arial" panose="020B0604020202020204" pitchFamily="34" charset="0"/>
                    <a:cs typeface="Arial" panose="020B0604020202020204" pitchFamily="34" charset="0"/>
                  </a:endParaRPr>
                </a:p>
              </p:txBody>
            </p:sp>
            <p:sp>
              <p:nvSpPr>
                <p:cNvPr id="45" name="Flowchart: Connector 44">
                  <a:extLst>
                    <a:ext uri="{FF2B5EF4-FFF2-40B4-BE49-F238E27FC236}">
                      <a16:creationId xmlns:a16="http://schemas.microsoft.com/office/drawing/2014/main" id="{5A4BF3E2-DF42-0AD7-FA33-6D5E406542E2}"/>
                    </a:ext>
                  </a:extLst>
                </p:cNvPr>
                <p:cNvSpPr/>
                <p:nvPr/>
              </p:nvSpPr>
              <p:spPr>
                <a:xfrm>
                  <a:off x="5203009" y="2674107"/>
                  <a:ext cx="151196" cy="151198"/>
                </a:xfrm>
                <a:prstGeom prst="flowChartConnector">
                  <a:avLst/>
                </a:prstGeom>
                <a:solidFill>
                  <a:schemeClr val="accent1"/>
                </a:solidFill>
                <a:ln w="38100">
                  <a:solidFill>
                    <a:schemeClr val="accent4"/>
                  </a:solidFill>
                  <a:round/>
                  <a:headEnd/>
                  <a:tailEnd/>
                </a:ln>
                <a:effectLst/>
              </p:spPr>
              <p:txBody>
                <a:bodyPr vert="horz" wrap="square" lIns="121920" tIns="60960" rIns="121920" bIns="60960" numCol="1" anchor="t" anchorCtr="0" compatLnSpc="1">
                  <a:prstTxWarp prst="textNoShape">
                    <a:avLst/>
                  </a:prstTxWarp>
                </a:bodyPr>
                <a:lstStyle/>
                <a:p>
                  <a:endParaRPr lang="id-ID" sz="2400">
                    <a:solidFill>
                      <a:schemeClr val="tx1">
                        <a:lumMod val="75000"/>
                        <a:lumOff val="25000"/>
                      </a:schemeClr>
                    </a:solidFill>
                    <a:latin typeface="Arial" panose="020B0604020202020204" pitchFamily="34" charset="0"/>
                    <a:cs typeface="Arial" panose="020B0604020202020204" pitchFamily="34" charset="0"/>
                  </a:endParaRPr>
                </a:p>
              </p:txBody>
            </p:sp>
            <p:sp>
              <p:nvSpPr>
                <p:cNvPr id="46" name="Flowchart: Connector 45">
                  <a:extLst>
                    <a:ext uri="{FF2B5EF4-FFF2-40B4-BE49-F238E27FC236}">
                      <a16:creationId xmlns:a16="http://schemas.microsoft.com/office/drawing/2014/main" id="{5A47F69A-51CD-68B1-F9C4-30F75E5783E3}"/>
                    </a:ext>
                  </a:extLst>
                </p:cNvPr>
                <p:cNvSpPr/>
                <p:nvPr/>
              </p:nvSpPr>
              <p:spPr>
                <a:xfrm>
                  <a:off x="7447106" y="3950886"/>
                  <a:ext cx="151196" cy="151198"/>
                </a:xfrm>
                <a:prstGeom prst="flowChartConnector">
                  <a:avLst/>
                </a:prstGeom>
                <a:solidFill>
                  <a:schemeClr val="accent2"/>
                </a:solidFill>
                <a:ln w="38100">
                  <a:solidFill>
                    <a:schemeClr val="bg1"/>
                  </a:solidFill>
                  <a:round/>
                  <a:headEnd/>
                  <a:tailEnd/>
                </a:ln>
                <a:effectLst/>
              </p:spPr>
              <p:txBody>
                <a:bodyPr vert="horz" wrap="square" lIns="121920" tIns="60960" rIns="121920" bIns="60960" numCol="1" anchor="t" anchorCtr="0" compatLnSpc="1">
                  <a:prstTxWarp prst="textNoShape">
                    <a:avLst/>
                  </a:prstTxWarp>
                </a:bodyPr>
                <a:lstStyle/>
                <a:p>
                  <a:endParaRPr lang="id-ID" sz="240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12" name="Group 11">
                <a:extLst>
                  <a:ext uri="{FF2B5EF4-FFF2-40B4-BE49-F238E27FC236}">
                    <a16:creationId xmlns:a16="http://schemas.microsoft.com/office/drawing/2014/main" id="{77930ABD-F515-D460-6C9E-5B83CE88E300}"/>
                  </a:ext>
                </a:extLst>
              </p:cNvPr>
              <p:cNvGrpSpPr/>
              <p:nvPr/>
            </p:nvGrpSpPr>
            <p:grpSpPr>
              <a:xfrm>
                <a:off x="4871684" y="3772315"/>
                <a:ext cx="312392" cy="234966"/>
                <a:chOff x="2114550" y="5141913"/>
                <a:chExt cx="736601" cy="554038"/>
              </a:xfrm>
              <a:solidFill>
                <a:schemeClr val="accent4"/>
              </a:solidFill>
            </p:grpSpPr>
            <p:sp>
              <p:nvSpPr>
                <p:cNvPr id="33" name="Freeform 56">
                  <a:extLst>
                    <a:ext uri="{FF2B5EF4-FFF2-40B4-BE49-F238E27FC236}">
                      <a16:creationId xmlns:a16="http://schemas.microsoft.com/office/drawing/2014/main" id="{A4131965-EDA3-A042-C0B7-F11C2D1728B7}"/>
                    </a:ext>
                  </a:extLst>
                </p:cNvPr>
                <p:cNvSpPr>
                  <a:spLocks noEditPoints="1"/>
                </p:cNvSpPr>
                <p:nvPr/>
              </p:nvSpPr>
              <p:spPr bwMode="auto">
                <a:xfrm>
                  <a:off x="2114550" y="5141913"/>
                  <a:ext cx="736601" cy="476250"/>
                </a:xfrm>
                <a:custGeom>
                  <a:avLst/>
                  <a:gdLst>
                    <a:gd name="T0" fmla="*/ 328 w 340"/>
                    <a:gd name="T1" fmla="*/ 0 h 220"/>
                    <a:gd name="T2" fmla="*/ 12 w 340"/>
                    <a:gd name="T3" fmla="*/ 0 h 220"/>
                    <a:gd name="T4" fmla="*/ 0 w 340"/>
                    <a:gd name="T5" fmla="*/ 12 h 220"/>
                    <a:gd name="T6" fmla="*/ 0 w 340"/>
                    <a:gd name="T7" fmla="*/ 208 h 220"/>
                    <a:gd name="T8" fmla="*/ 12 w 340"/>
                    <a:gd name="T9" fmla="*/ 220 h 220"/>
                    <a:gd name="T10" fmla="*/ 328 w 340"/>
                    <a:gd name="T11" fmla="*/ 220 h 220"/>
                    <a:gd name="T12" fmla="*/ 340 w 340"/>
                    <a:gd name="T13" fmla="*/ 208 h 220"/>
                    <a:gd name="T14" fmla="*/ 340 w 340"/>
                    <a:gd name="T15" fmla="*/ 12 h 220"/>
                    <a:gd name="T16" fmla="*/ 328 w 340"/>
                    <a:gd name="T17" fmla="*/ 0 h 220"/>
                    <a:gd name="T18" fmla="*/ 170 w 340"/>
                    <a:gd name="T19" fmla="*/ 212 h 220"/>
                    <a:gd name="T20" fmla="*/ 159 w 340"/>
                    <a:gd name="T21" fmla="*/ 201 h 220"/>
                    <a:gd name="T22" fmla="*/ 170 w 340"/>
                    <a:gd name="T23" fmla="*/ 190 h 220"/>
                    <a:gd name="T24" fmla="*/ 181 w 340"/>
                    <a:gd name="T25" fmla="*/ 201 h 220"/>
                    <a:gd name="T26" fmla="*/ 170 w 340"/>
                    <a:gd name="T27" fmla="*/ 212 h 220"/>
                    <a:gd name="T28" fmla="*/ 320 w 340"/>
                    <a:gd name="T29" fmla="*/ 172 h 220"/>
                    <a:gd name="T30" fmla="*/ 308 w 340"/>
                    <a:gd name="T31" fmla="*/ 184 h 220"/>
                    <a:gd name="T32" fmla="*/ 32 w 340"/>
                    <a:gd name="T33" fmla="*/ 184 h 220"/>
                    <a:gd name="T34" fmla="*/ 20 w 340"/>
                    <a:gd name="T35" fmla="*/ 172 h 220"/>
                    <a:gd name="T36" fmla="*/ 20 w 340"/>
                    <a:gd name="T37" fmla="*/ 32 h 220"/>
                    <a:gd name="T38" fmla="*/ 32 w 340"/>
                    <a:gd name="T39" fmla="*/ 20 h 220"/>
                    <a:gd name="T40" fmla="*/ 308 w 340"/>
                    <a:gd name="T41" fmla="*/ 20 h 220"/>
                    <a:gd name="T42" fmla="*/ 320 w 340"/>
                    <a:gd name="T43" fmla="*/ 32 h 220"/>
                    <a:gd name="T44" fmla="*/ 320 w 340"/>
                    <a:gd name="T45" fmla="*/ 17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0" h="220">
                      <a:moveTo>
                        <a:pt x="328" y="0"/>
                      </a:moveTo>
                      <a:cubicBezTo>
                        <a:pt x="12" y="0"/>
                        <a:pt x="12" y="0"/>
                        <a:pt x="12" y="0"/>
                      </a:cubicBezTo>
                      <a:cubicBezTo>
                        <a:pt x="5" y="0"/>
                        <a:pt x="0" y="5"/>
                        <a:pt x="0" y="12"/>
                      </a:cubicBezTo>
                      <a:cubicBezTo>
                        <a:pt x="0" y="208"/>
                        <a:pt x="0" y="208"/>
                        <a:pt x="0" y="208"/>
                      </a:cubicBezTo>
                      <a:cubicBezTo>
                        <a:pt x="0" y="214"/>
                        <a:pt x="5" y="220"/>
                        <a:pt x="12" y="220"/>
                      </a:cubicBezTo>
                      <a:cubicBezTo>
                        <a:pt x="328" y="220"/>
                        <a:pt x="328" y="220"/>
                        <a:pt x="328" y="220"/>
                      </a:cubicBezTo>
                      <a:cubicBezTo>
                        <a:pt x="335" y="220"/>
                        <a:pt x="340" y="214"/>
                        <a:pt x="340" y="208"/>
                      </a:cubicBezTo>
                      <a:cubicBezTo>
                        <a:pt x="340" y="12"/>
                        <a:pt x="340" y="12"/>
                        <a:pt x="340" y="12"/>
                      </a:cubicBezTo>
                      <a:cubicBezTo>
                        <a:pt x="340" y="5"/>
                        <a:pt x="335" y="0"/>
                        <a:pt x="328" y="0"/>
                      </a:cubicBezTo>
                      <a:close/>
                      <a:moveTo>
                        <a:pt x="170" y="212"/>
                      </a:moveTo>
                      <a:cubicBezTo>
                        <a:pt x="164" y="212"/>
                        <a:pt x="159" y="207"/>
                        <a:pt x="159" y="201"/>
                      </a:cubicBezTo>
                      <a:cubicBezTo>
                        <a:pt x="159" y="195"/>
                        <a:pt x="164" y="190"/>
                        <a:pt x="170" y="190"/>
                      </a:cubicBezTo>
                      <a:cubicBezTo>
                        <a:pt x="176" y="190"/>
                        <a:pt x="181" y="195"/>
                        <a:pt x="181" y="201"/>
                      </a:cubicBezTo>
                      <a:cubicBezTo>
                        <a:pt x="181" y="207"/>
                        <a:pt x="176" y="212"/>
                        <a:pt x="170" y="212"/>
                      </a:cubicBezTo>
                      <a:close/>
                      <a:moveTo>
                        <a:pt x="320" y="172"/>
                      </a:moveTo>
                      <a:cubicBezTo>
                        <a:pt x="320" y="179"/>
                        <a:pt x="315" y="184"/>
                        <a:pt x="308" y="184"/>
                      </a:cubicBezTo>
                      <a:cubicBezTo>
                        <a:pt x="32" y="184"/>
                        <a:pt x="32" y="184"/>
                        <a:pt x="32" y="184"/>
                      </a:cubicBezTo>
                      <a:cubicBezTo>
                        <a:pt x="25" y="184"/>
                        <a:pt x="20" y="179"/>
                        <a:pt x="20" y="172"/>
                      </a:cubicBezTo>
                      <a:cubicBezTo>
                        <a:pt x="20" y="32"/>
                        <a:pt x="20" y="32"/>
                        <a:pt x="20" y="32"/>
                      </a:cubicBezTo>
                      <a:cubicBezTo>
                        <a:pt x="20" y="25"/>
                        <a:pt x="25" y="20"/>
                        <a:pt x="32" y="20"/>
                      </a:cubicBezTo>
                      <a:cubicBezTo>
                        <a:pt x="308" y="20"/>
                        <a:pt x="308" y="20"/>
                        <a:pt x="308" y="20"/>
                      </a:cubicBezTo>
                      <a:cubicBezTo>
                        <a:pt x="315" y="20"/>
                        <a:pt x="320" y="25"/>
                        <a:pt x="320" y="32"/>
                      </a:cubicBezTo>
                      <a:lnTo>
                        <a:pt x="320"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tx1">
                        <a:lumMod val="75000"/>
                        <a:lumOff val="25000"/>
                      </a:schemeClr>
                    </a:solidFill>
                  </a:endParaRPr>
                </a:p>
              </p:txBody>
            </p:sp>
            <p:sp>
              <p:nvSpPr>
                <p:cNvPr id="34" name="Freeform 57">
                  <a:extLst>
                    <a:ext uri="{FF2B5EF4-FFF2-40B4-BE49-F238E27FC236}">
                      <a16:creationId xmlns:a16="http://schemas.microsoft.com/office/drawing/2014/main" id="{0F5B679F-1AEB-C39E-7FB7-BBA5FCADFA8D}"/>
                    </a:ext>
                  </a:extLst>
                </p:cNvPr>
                <p:cNvSpPr>
                  <a:spLocks/>
                </p:cNvSpPr>
                <p:nvPr/>
              </p:nvSpPr>
              <p:spPr bwMode="auto">
                <a:xfrm>
                  <a:off x="2114550" y="5638801"/>
                  <a:ext cx="736601" cy="57150"/>
                </a:xfrm>
                <a:custGeom>
                  <a:avLst/>
                  <a:gdLst>
                    <a:gd name="T0" fmla="*/ 211 w 340"/>
                    <a:gd name="T1" fmla="*/ 0 h 26"/>
                    <a:gd name="T2" fmla="*/ 195 w 340"/>
                    <a:gd name="T3" fmla="*/ 13 h 26"/>
                    <a:gd name="T4" fmla="*/ 145 w 340"/>
                    <a:gd name="T5" fmla="*/ 13 h 26"/>
                    <a:gd name="T6" fmla="*/ 129 w 340"/>
                    <a:gd name="T7" fmla="*/ 0 h 26"/>
                    <a:gd name="T8" fmla="*/ 0 w 340"/>
                    <a:gd name="T9" fmla="*/ 0 h 26"/>
                    <a:gd name="T10" fmla="*/ 26 w 340"/>
                    <a:gd name="T11" fmla="*/ 26 h 26"/>
                    <a:gd name="T12" fmla="*/ 314 w 340"/>
                    <a:gd name="T13" fmla="*/ 26 h 26"/>
                    <a:gd name="T14" fmla="*/ 340 w 340"/>
                    <a:gd name="T15" fmla="*/ 0 h 26"/>
                    <a:gd name="T16" fmla="*/ 211 w 340"/>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26">
                      <a:moveTo>
                        <a:pt x="211" y="0"/>
                      </a:moveTo>
                      <a:cubicBezTo>
                        <a:pt x="210" y="7"/>
                        <a:pt x="203" y="13"/>
                        <a:pt x="195" y="13"/>
                      </a:cubicBezTo>
                      <a:cubicBezTo>
                        <a:pt x="145" y="13"/>
                        <a:pt x="145" y="13"/>
                        <a:pt x="145" y="13"/>
                      </a:cubicBezTo>
                      <a:cubicBezTo>
                        <a:pt x="137" y="13"/>
                        <a:pt x="130" y="7"/>
                        <a:pt x="129" y="0"/>
                      </a:cubicBezTo>
                      <a:cubicBezTo>
                        <a:pt x="0" y="0"/>
                        <a:pt x="0" y="0"/>
                        <a:pt x="0" y="0"/>
                      </a:cubicBezTo>
                      <a:cubicBezTo>
                        <a:pt x="0" y="14"/>
                        <a:pt x="12" y="26"/>
                        <a:pt x="26" y="26"/>
                      </a:cubicBezTo>
                      <a:cubicBezTo>
                        <a:pt x="314" y="26"/>
                        <a:pt x="314" y="26"/>
                        <a:pt x="314" y="26"/>
                      </a:cubicBezTo>
                      <a:cubicBezTo>
                        <a:pt x="328" y="26"/>
                        <a:pt x="340" y="14"/>
                        <a:pt x="340" y="0"/>
                      </a:cubicBezTo>
                      <a:lnTo>
                        <a:pt x="2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tx1">
                        <a:lumMod val="75000"/>
                        <a:lumOff val="25000"/>
                      </a:schemeClr>
                    </a:solidFill>
                  </a:endParaRPr>
                </a:p>
              </p:txBody>
            </p:sp>
            <p:sp>
              <p:nvSpPr>
                <p:cNvPr id="35" name="Freeform 58">
                  <a:extLst>
                    <a:ext uri="{FF2B5EF4-FFF2-40B4-BE49-F238E27FC236}">
                      <a16:creationId xmlns:a16="http://schemas.microsoft.com/office/drawing/2014/main" id="{576BF3BD-FC50-1205-2037-0889A7357B59}"/>
                    </a:ext>
                  </a:extLst>
                </p:cNvPr>
                <p:cNvSpPr>
                  <a:spLocks/>
                </p:cNvSpPr>
                <p:nvPr/>
              </p:nvSpPr>
              <p:spPr bwMode="auto">
                <a:xfrm>
                  <a:off x="2162175" y="5208588"/>
                  <a:ext cx="620713" cy="314325"/>
                </a:xfrm>
                <a:custGeom>
                  <a:avLst/>
                  <a:gdLst>
                    <a:gd name="T0" fmla="*/ 268 w 286"/>
                    <a:gd name="T1" fmla="*/ 0 h 145"/>
                    <a:gd name="T2" fmla="*/ 250 w 286"/>
                    <a:gd name="T3" fmla="*/ 18 h 145"/>
                    <a:gd name="T4" fmla="*/ 252 w 286"/>
                    <a:gd name="T5" fmla="*/ 27 h 145"/>
                    <a:gd name="T6" fmla="*/ 211 w 286"/>
                    <a:gd name="T7" fmla="*/ 87 h 145"/>
                    <a:gd name="T8" fmla="*/ 208 w 286"/>
                    <a:gd name="T9" fmla="*/ 87 h 145"/>
                    <a:gd name="T10" fmla="*/ 206 w 286"/>
                    <a:gd name="T11" fmla="*/ 87 h 145"/>
                    <a:gd name="T12" fmla="*/ 177 w 286"/>
                    <a:gd name="T13" fmla="*/ 37 h 145"/>
                    <a:gd name="T14" fmla="*/ 181 w 286"/>
                    <a:gd name="T15" fmla="*/ 25 h 145"/>
                    <a:gd name="T16" fmla="*/ 163 w 286"/>
                    <a:gd name="T17" fmla="*/ 7 h 145"/>
                    <a:gd name="T18" fmla="*/ 145 w 286"/>
                    <a:gd name="T19" fmla="*/ 25 h 145"/>
                    <a:gd name="T20" fmla="*/ 149 w 286"/>
                    <a:gd name="T21" fmla="*/ 36 h 145"/>
                    <a:gd name="T22" fmla="*/ 112 w 286"/>
                    <a:gd name="T23" fmla="*/ 101 h 145"/>
                    <a:gd name="T24" fmla="*/ 107 w 286"/>
                    <a:gd name="T25" fmla="*/ 102 h 145"/>
                    <a:gd name="T26" fmla="*/ 87 w 286"/>
                    <a:gd name="T27" fmla="*/ 80 h 145"/>
                    <a:gd name="T28" fmla="*/ 88 w 286"/>
                    <a:gd name="T29" fmla="*/ 76 h 145"/>
                    <a:gd name="T30" fmla="*/ 70 w 286"/>
                    <a:gd name="T31" fmla="*/ 58 h 145"/>
                    <a:gd name="T32" fmla="*/ 52 w 286"/>
                    <a:gd name="T33" fmla="*/ 76 h 145"/>
                    <a:gd name="T34" fmla="*/ 52 w 286"/>
                    <a:gd name="T35" fmla="*/ 80 h 145"/>
                    <a:gd name="T36" fmla="*/ 3 w 286"/>
                    <a:gd name="T37" fmla="*/ 132 h 145"/>
                    <a:gd name="T38" fmla="*/ 4 w 286"/>
                    <a:gd name="T39" fmla="*/ 143 h 145"/>
                    <a:gd name="T40" fmla="*/ 9 w 286"/>
                    <a:gd name="T41" fmla="*/ 145 h 145"/>
                    <a:gd name="T42" fmla="*/ 15 w 286"/>
                    <a:gd name="T43" fmla="*/ 143 h 145"/>
                    <a:gd name="T44" fmla="*/ 63 w 286"/>
                    <a:gd name="T45" fmla="*/ 92 h 145"/>
                    <a:gd name="T46" fmla="*/ 70 w 286"/>
                    <a:gd name="T47" fmla="*/ 94 h 145"/>
                    <a:gd name="T48" fmla="*/ 76 w 286"/>
                    <a:gd name="T49" fmla="*/ 92 h 145"/>
                    <a:gd name="T50" fmla="*/ 96 w 286"/>
                    <a:gd name="T51" fmla="*/ 114 h 145"/>
                    <a:gd name="T52" fmla="*/ 95 w 286"/>
                    <a:gd name="T53" fmla="*/ 119 h 145"/>
                    <a:gd name="T54" fmla="*/ 113 w 286"/>
                    <a:gd name="T55" fmla="*/ 137 h 145"/>
                    <a:gd name="T56" fmla="*/ 131 w 286"/>
                    <a:gd name="T57" fmla="*/ 119 h 145"/>
                    <a:gd name="T58" fmla="*/ 127 w 286"/>
                    <a:gd name="T59" fmla="*/ 108 h 145"/>
                    <a:gd name="T60" fmla="*/ 163 w 286"/>
                    <a:gd name="T61" fmla="*/ 44 h 145"/>
                    <a:gd name="T62" fmla="*/ 192 w 286"/>
                    <a:gd name="T63" fmla="*/ 96 h 145"/>
                    <a:gd name="T64" fmla="*/ 190 w 286"/>
                    <a:gd name="T65" fmla="*/ 105 h 145"/>
                    <a:gd name="T66" fmla="*/ 208 w 286"/>
                    <a:gd name="T67" fmla="*/ 123 h 145"/>
                    <a:gd name="T68" fmla="*/ 226 w 286"/>
                    <a:gd name="T69" fmla="*/ 105 h 145"/>
                    <a:gd name="T70" fmla="*/ 224 w 286"/>
                    <a:gd name="T71" fmla="*/ 97 h 145"/>
                    <a:gd name="T72" fmla="*/ 266 w 286"/>
                    <a:gd name="T73" fmla="*/ 36 h 145"/>
                    <a:gd name="T74" fmla="*/ 268 w 286"/>
                    <a:gd name="T75" fmla="*/ 36 h 145"/>
                    <a:gd name="T76" fmla="*/ 286 w 286"/>
                    <a:gd name="T77" fmla="*/ 18 h 145"/>
                    <a:gd name="T78" fmla="*/ 268 w 286"/>
                    <a:gd name="T7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6" h="145">
                      <a:moveTo>
                        <a:pt x="268" y="0"/>
                      </a:moveTo>
                      <a:cubicBezTo>
                        <a:pt x="258" y="0"/>
                        <a:pt x="250" y="8"/>
                        <a:pt x="250" y="18"/>
                      </a:cubicBezTo>
                      <a:cubicBezTo>
                        <a:pt x="250" y="21"/>
                        <a:pt x="251" y="24"/>
                        <a:pt x="252" y="27"/>
                      </a:cubicBezTo>
                      <a:cubicBezTo>
                        <a:pt x="211" y="87"/>
                        <a:pt x="211" y="87"/>
                        <a:pt x="211" y="87"/>
                      </a:cubicBezTo>
                      <a:cubicBezTo>
                        <a:pt x="210" y="87"/>
                        <a:pt x="209" y="87"/>
                        <a:pt x="208" y="87"/>
                      </a:cubicBezTo>
                      <a:cubicBezTo>
                        <a:pt x="207" y="87"/>
                        <a:pt x="207" y="87"/>
                        <a:pt x="206" y="87"/>
                      </a:cubicBezTo>
                      <a:cubicBezTo>
                        <a:pt x="177" y="37"/>
                        <a:pt x="177" y="37"/>
                        <a:pt x="177" y="37"/>
                      </a:cubicBezTo>
                      <a:cubicBezTo>
                        <a:pt x="180" y="33"/>
                        <a:pt x="181" y="30"/>
                        <a:pt x="181" y="25"/>
                      </a:cubicBezTo>
                      <a:cubicBezTo>
                        <a:pt x="181" y="15"/>
                        <a:pt x="173" y="7"/>
                        <a:pt x="163" y="7"/>
                      </a:cubicBezTo>
                      <a:cubicBezTo>
                        <a:pt x="153" y="7"/>
                        <a:pt x="145" y="15"/>
                        <a:pt x="145" y="25"/>
                      </a:cubicBezTo>
                      <a:cubicBezTo>
                        <a:pt x="145" y="29"/>
                        <a:pt x="147" y="33"/>
                        <a:pt x="149" y="36"/>
                      </a:cubicBezTo>
                      <a:cubicBezTo>
                        <a:pt x="112" y="101"/>
                        <a:pt x="112" y="101"/>
                        <a:pt x="112" y="101"/>
                      </a:cubicBezTo>
                      <a:cubicBezTo>
                        <a:pt x="110" y="101"/>
                        <a:pt x="108" y="102"/>
                        <a:pt x="107" y="102"/>
                      </a:cubicBezTo>
                      <a:cubicBezTo>
                        <a:pt x="87" y="80"/>
                        <a:pt x="87" y="80"/>
                        <a:pt x="87" y="80"/>
                      </a:cubicBezTo>
                      <a:cubicBezTo>
                        <a:pt x="88" y="79"/>
                        <a:pt x="88" y="77"/>
                        <a:pt x="88" y="76"/>
                      </a:cubicBezTo>
                      <a:cubicBezTo>
                        <a:pt x="88" y="66"/>
                        <a:pt x="80" y="58"/>
                        <a:pt x="70" y="58"/>
                      </a:cubicBezTo>
                      <a:cubicBezTo>
                        <a:pt x="60" y="58"/>
                        <a:pt x="52" y="66"/>
                        <a:pt x="52" y="76"/>
                      </a:cubicBezTo>
                      <a:cubicBezTo>
                        <a:pt x="52" y="77"/>
                        <a:pt x="52" y="79"/>
                        <a:pt x="52" y="80"/>
                      </a:cubicBezTo>
                      <a:cubicBezTo>
                        <a:pt x="3" y="132"/>
                        <a:pt x="3" y="132"/>
                        <a:pt x="3" y="132"/>
                      </a:cubicBezTo>
                      <a:cubicBezTo>
                        <a:pt x="0" y="135"/>
                        <a:pt x="0" y="140"/>
                        <a:pt x="4" y="143"/>
                      </a:cubicBezTo>
                      <a:cubicBezTo>
                        <a:pt x="5" y="144"/>
                        <a:pt x="7" y="145"/>
                        <a:pt x="9" y="145"/>
                      </a:cubicBezTo>
                      <a:cubicBezTo>
                        <a:pt x="11" y="145"/>
                        <a:pt x="13" y="144"/>
                        <a:pt x="15" y="143"/>
                      </a:cubicBezTo>
                      <a:cubicBezTo>
                        <a:pt x="63" y="92"/>
                        <a:pt x="63" y="92"/>
                        <a:pt x="63" y="92"/>
                      </a:cubicBezTo>
                      <a:cubicBezTo>
                        <a:pt x="65" y="93"/>
                        <a:pt x="67" y="94"/>
                        <a:pt x="70" y="94"/>
                      </a:cubicBezTo>
                      <a:cubicBezTo>
                        <a:pt x="72" y="94"/>
                        <a:pt x="74" y="93"/>
                        <a:pt x="76" y="92"/>
                      </a:cubicBezTo>
                      <a:cubicBezTo>
                        <a:pt x="96" y="114"/>
                        <a:pt x="96" y="114"/>
                        <a:pt x="96" y="114"/>
                      </a:cubicBezTo>
                      <a:cubicBezTo>
                        <a:pt x="95" y="116"/>
                        <a:pt x="95" y="117"/>
                        <a:pt x="95" y="119"/>
                      </a:cubicBezTo>
                      <a:cubicBezTo>
                        <a:pt x="95" y="129"/>
                        <a:pt x="103" y="137"/>
                        <a:pt x="113" y="137"/>
                      </a:cubicBezTo>
                      <a:cubicBezTo>
                        <a:pt x="123" y="137"/>
                        <a:pt x="131" y="129"/>
                        <a:pt x="131" y="119"/>
                      </a:cubicBezTo>
                      <a:cubicBezTo>
                        <a:pt x="131" y="115"/>
                        <a:pt x="130" y="111"/>
                        <a:pt x="127" y="108"/>
                      </a:cubicBezTo>
                      <a:cubicBezTo>
                        <a:pt x="163" y="44"/>
                        <a:pt x="163" y="44"/>
                        <a:pt x="163" y="44"/>
                      </a:cubicBezTo>
                      <a:cubicBezTo>
                        <a:pt x="192" y="96"/>
                        <a:pt x="192" y="96"/>
                        <a:pt x="192" y="96"/>
                      </a:cubicBezTo>
                      <a:cubicBezTo>
                        <a:pt x="191" y="98"/>
                        <a:pt x="190" y="102"/>
                        <a:pt x="190" y="105"/>
                      </a:cubicBezTo>
                      <a:cubicBezTo>
                        <a:pt x="190" y="115"/>
                        <a:pt x="198" y="123"/>
                        <a:pt x="208" y="123"/>
                      </a:cubicBezTo>
                      <a:cubicBezTo>
                        <a:pt x="218" y="123"/>
                        <a:pt x="226" y="115"/>
                        <a:pt x="226" y="105"/>
                      </a:cubicBezTo>
                      <a:cubicBezTo>
                        <a:pt x="226" y="102"/>
                        <a:pt x="225" y="99"/>
                        <a:pt x="224" y="97"/>
                      </a:cubicBezTo>
                      <a:cubicBezTo>
                        <a:pt x="266" y="36"/>
                        <a:pt x="266" y="36"/>
                        <a:pt x="266" y="36"/>
                      </a:cubicBezTo>
                      <a:cubicBezTo>
                        <a:pt x="267" y="36"/>
                        <a:pt x="267" y="36"/>
                        <a:pt x="268" y="36"/>
                      </a:cubicBezTo>
                      <a:cubicBezTo>
                        <a:pt x="278" y="36"/>
                        <a:pt x="286" y="28"/>
                        <a:pt x="286" y="18"/>
                      </a:cubicBezTo>
                      <a:cubicBezTo>
                        <a:pt x="286" y="8"/>
                        <a:pt x="278" y="0"/>
                        <a:pt x="2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tx1">
                        <a:lumMod val="75000"/>
                        <a:lumOff val="25000"/>
                      </a:schemeClr>
                    </a:solidFill>
                  </a:endParaRPr>
                </a:p>
              </p:txBody>
            </p:sp>
          </p:grpSp>
          <p:grpSp>
            <p:nvGrpSpPr>
              <p:cNvPr id="13" name="Group 12">
                <a:extLst>
                  <a:ext uri="{FF2B5EF4-FFF2-40B4-BE49-F238E27FC236}">
                    <a16:creationId xmlns:a16="http://schemas.microsoft.com/office/drawing/2014/main" id="{B7B7F0AF-5609-97EC-426D-A5FB8A3EFF59}"/>
                  </a:ext>
                </a:extLst>
              </p:cNvPr>
              <p:cNvGrpSpPr/>
              <p:nvPr/>
            </p:nvGrpSpPr>
            <p:grpSpPr>
              <a:xfrm>
                <a:off x="6949066" y="3752660"/>
                <a:ext cx="284164" cy="260350"/>
                <a:chOff x="4748212" y="1930401"/>
                <a:chExt cx="284164" cy="260350"/>
              </a:xfrm>
              <a:solidFill>
                <a:schemeClr val="accent4"/>
              </a:solidFill>
            </p:grpSpPr>
            <p:sp>
              <p:nvSpPr>
                <p:cNvPr id="27" name="Freeform 27">
                  <a:extLst>
                    <a:ext uri="{FF2B5EF4-FFF2-40B4-BE49-F238E27FC236}">
                      <a16:creationId xmlns:a16="http://schemas.microsoft.com/office/drawing/2014/main" id="{D62EAE82-15CE-25DF-9AD9-216C1996718C}"/>
                    </a:ext>
                  </a:extLst>
                </p:cNvPr>
                <p:cNvSpPr>
                  <a:spLocks/>
                </p:cNvSpPr>
                <p:nvPr/>
              </p:nvSpPr>
              <p:spPr bwMode="auto">
                <a:xfrm>
                  <a:off x="4783138" y="1947863"/>
                  <a:ext cx="177800" cy="242888"/>
                </a:xfrm>
                <a:custGeom>
                  <a:avLst/>
                  <a:gdLst>
                    <a:gd name="T0" fmla="*/ 20 w 80"/>
                    <a:gd name="T1" fmla="*/ 29 h 110"/>
                    <a:gd name="T2" fmla="*/ 3 w 80"/>
                    <a:gd name="T3" fmla="*/ 33 h 110"/>
                    <a:gd name="T4" fmla="*/ 0 w 80"/>
                    <a:gd name="T5" fmla="*/ 39 h 110"/>
                    <a:gd name="T6" fmla="*/ 7 w 80"/>
                    <a:gd name="T7" fmla="*/ 64 h 110"/>
                    <a:gd name="T8" fmla="*/ 13 w 80"/>
                    <a:gd name="T9" fmla="*/ 67 h 110"/>
                    <a:gd name="T10" fmla="*/ 16 w 80"/>
                    <a:gd name="T11" fmla="*/ 66 h 110"/>
                    <a:gd name="T12" fmla="*/ 31 w 80"/>
                    <a:gd name="T13" fmla="*/ 106 h 110"/>
                    <a:gd name="T14" fmla="*/ 36 w 80"/>
                    <a:gd name="T15" fmla="*/ 109 h 110"/>
                    <a:gd name="T16" fmla="*/ 43 w 80"/>
                    <a:gd name="T17" fmla="*/ 108 h 110"/>
                    <a:gd name="T18" fmla="*/ 45 w 80"/>
                    <a:gd name="T19" fmla="*/ 102 h 110"/>
                    <a:gd name="T20" fmla="*/ 38 w 80"/>
                    <a:gd name="T21" fmla="*/ 60 h 110"/>
                    <a:gd name="T22" fmla="*/ 80 w 80"/>
                    <a:gd name="T23" fmla="*/ 67 h 110"/>
                    <a:gd name="T24" fmla="*/ 71 w 80"/>
                    <a:gd name="T25" fmla="*/ 33 h 110"/>
                    <a:gd name="T26" fmla="*/ 62 w 80"/>
                    <a:gd name="T27" fmla="*/ 0 h 110"/>
                    <a:gd name="T28" fmla="*/ 25 w 80"/>
                    <a:gd name="T29" fmla="*/ 31 h 110"/>
                    <a:gd name="T30" fmla="*/ 20 w 80"/>
                    <a:gd name="T31" fmla="*/ 2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10">
                      <a:moveTo>
                        <a:pt x="20" y="29"/>
                      </a:moveTo>
                      <a:cubicBezTo>
                        <a:pt x="3" y="33"/>
                        <a:pt x="3" y="33"/>
                        <a:pt x="3" y="33"/>
                      </a:cubicBezTo>
                      <a:cubicBezTo>
                        <a:pt x="1" y="34"/>
                        <a:pt x="0" y="36"/>
                        <a:pt x="0" y="39"/>
                      </a:cubicBezTo>
                      <a:cubicBezTo>
                        <a:pt x="7" y="64"/>
                        <a:pt x="7" y="64"/>
                        <a:pt x="7" y="64"/>
                      </a:cubicBezTo>
                      <a:cubicBezTo>
                        <a:pt x="8" y="67"/>
                        <a:pt x="10" y="68"/>
                        <a:pt x="13" y="67"/>
                      </a:cubicBezTo>
                      <a:cubicBezTo>
                        <a:pt x="16" y="66"/>
                        <a:pt x="16" y="66"/>
                        <a:pt x="16" y="66"/>
                      </a:cubicBezTo>
                      <a:cubicBezTo>
                        <a:pt x="31" y="106"/>
                        <a:pt x="31" y="106"/>
                        <a:pt x="31" y="106"/>
                      </a:cubicBezTo>
                      <a:cubicBezTo>
                        <a:pt x="32" y="108"/>
                        <a:pt x="34" y="110"/>
                        <a:pt x="36" y="109"/>
                      </a:cubicBezTo>
                      <a:cubicBezTo>
                        <a:pt x="38" y="109"/>
                        <a:pt x="41" y="108"/>
                        <a:pt x="43" y="108"/>
                      </a:cubicBezTo>
                      <a:cubicBezTo>
                        <a:pt x="45" y="107"/>
                        <a:pt x="46" y="105"/>
                        <a:pt x="45" y="102"/>
                      </a:cubicBezTo>
                      <a:cubicBezTo>
                        <a:pt x="38" y="60"/>
                        <a:pt x="38" y="60"/>
                        <a:pt x="38" y="60"/>
                      </a:cubicBezTo>
                      <a:cubicBezTo>
                        <a:pt x="80" y="67"/>
                        <a:pt x="80" y="67"/>
                        <a:pt x="80" y="67"/>
                      </a:cubicBezTo>
                      <a:cubicBezTo>
                        <a:pt x="71" y="33"/>
                        <a:pt x="71" y="33"/>
                        <a:pt x="71" y="33"/>
                      </a:cubicBezTo>
                      <a:cubicBezTo>
                        <a:pt x="62" y="0"/>
                        <a:pt x="62" y="0"/>
                        <a:pt x="62" y="0"/>
                      </a:cubicBezTo>
                      <a:cubicBezTo>
                        <a:pt x="25" y="31"/>
                        <a:pt x="25" y="31"/>
                        <a:pt x="25" y="31"/>
                      </a:cubicBezTo>
                      <a:cubicBezTo>
                        <a:pt x="24" y="29"/>
                        <a:pt x="22" y="28"/>
                        <a:pt x="2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tx1">
                        <a:lumMod val="75000"/>
                        <a:lumOff val="25000"/>
                      </a:schemeClr>
                    </a:solidFill>
                  </a:endParaRPr>
                </a:p>
              </p:txBody>
            </p:sp>
            <p:sp>
              <p:nvSpPr>
                <p:cNvPr id="28" name="Freeform 28">
                  <a:extLst>
                    <a:ext uri="{FF2B5EF4-FFF2-40B4-BE49-F238E27FC236}">
                      <a16:creationId xmlns:a16="http://schemas.microsoft.com/office/drawing/2014/main" id="{78D7B4AE-3B60-07A1-3613-316C4EE0F8F7}"/>
                    </a:ext>
                  </a:extLst>
                </p:cNvPr>
                <p:cNvSpPr>
                  <a:spLocks/>
                </p:cNvSpPr>
                <p:nvPr/>
              </p:nvSpPr>
              <p:spPr bwMode="auto">
                <a:xfrm>
                  <a:off x="4748212" y="2038351"/>
                  <a:ext cx="44450" cy="55563"/>
                </a:xfrm>
                <a:custGeom>
                  <a:avLst/>
                  <a:gdLst>
                    <a:gd name="T0" fmla="*/ 5 w 20"/>
                    <a:gd name="T1" fmla="*/ 7 h 25"/>
                    <a:gd name="T2" fmla="*/ 1 w 20"/>
                    <a:gd name="T3" fmla="*/ 15 h 25"/>
                    <a:gd name="T4" fmla="*/ 9 w 20"/>
                    <a:gd name="T5" fmla="*/ 21 h 25"/>
                    <a:gd name="T6" fmla="*/ 14 w 20"/>
                    <a:gd name="T7" fmla="*/ 24 h 25"/>
                    <a:gd name="T8" fmla="*/ 20 w 20"/>
                    <a:gd name="T9" fmla="*/ 22 h 25"/>
                    <a:gd name="T10" fmla="*/ 14 w 20"/>
                    <a:gd name="T11" fmla="*/ 0 h 25"/>
                    <a:gd name="T12" fmla="*/ 8 w 20"/>
                    <a:gd name="T13" fmla="*/ 2 h 25"/>
                    <a:gd name="T14" fmla="*/ 5 w 20"/>
                    <a:gd name="T15" fmla="*/ 7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5">
                      <a:moveTo>
                        <a:pt x="5" y="7"/>
                      </a:moveTo>
                      <a:cubicBezTo>
                        <a:pt x="2" y="8"/>
                        <a:pt x="0" y="12"/>
                        <a:pt x="1" y="15"/>
                      </a:cubicBezTo>
                      <a:cubicBezTo>
                        <a:pt x="2" y="19"/>
                        <a:pt x="6" y="22"/>
                        <a:pt x="9" y="21"/>
                      </a:cubicBezTo>
                      <a:cubicBezTo>
                        <a:pt x="10" y="23"/>
                        <a:pt x="12" y="25"/>
                        <a:pt x="14" y="24"/>
                      </a:cubicBezTo>
                      <a:cubicBezTo>
                        <a:pt x="20" y="22"/>
                        <a:pt x="20" y="22"/>
                        <a:pt x="20" y="22"/>
                      </a:cubicBezTo>
                      <a:cubicBezTo>
                        <a:pt x="14" y="0"/>
                        <a:pt x="14" y="0"/>
                        <a:pt x="14" y="0"/>
                      </a:cubicBezTo>
                      <a:cubicBezTo>
                        <a:pt x="8" y="2"/>
                        <a:pt x="8" y="2"/>
                        <a:pt x="8" y="2"/>
                      </a:cubicBezTo>
                      <a:cubicBezTo>
                        <a:pt x="6" y="2"/>
                        <a:pt x="4" y="4"/>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tx1">
                        <a:lumMod val="75000"/>
                        <a:lumOff val="25000"/>
                      </a:schemeClr>
                    </a:solidFill>
                  </a:endParaRPr>
                </a:p>
              </p:txBody>
            </p:sp>
            <p:sp>
              <p:nvSpPr>
                <p:cNvPr id="29" name="Freeform 29">
                  <a:extLst>
                    <a:ext uri="{FF2B5EF4-FFF2-40B4-BE49-F238E27FC236}">
                      <a16:creationId xmlns:a16="http://schemas.microsoft.com/office/drawing/2014/main" id="{5688FFC3-40AE-02CA-9745-8667A36AE584}"/>
                    </a:ext>
                  </a:extLst>
                </p:cNvPr>
                <p:cNvSpPr>
                  <a:spLocks/>
                </p:cNvSpPr>
                <p:nvPr/>
              </p:nvSpPr>
              <p:spPr bwMode="auto">
                <a:xfrm>
                  <a:off x="4927600" y="1930401"/>
                  <a:ext cx="63500" cy="174625"/>
                </a:xfrm>
                <a:custGeom>
                  <a:avLst/>
                  <a:gdLst>
                    <a:gd name="T0" fmla="*/ 15 w 29"/>
                    <a:gd name="T1" fmla="*/ 26 h 79"/>
                    <a:gd name="T2" fmla="*/ 10 w 29"/>
                    <a:gd name="T3" fmla="*/ 4 h 79"/>
                    <a:gd name="T4" fmla="*/ 4 w 29"/>
                    <a:gd name="T5" fmla="*/ 1 h 79"/>
                    <a:gd name="T6" fmla="*/ 3 w 29"/>
                    <a:gd name="T7" fmla="*/ 1 h 79"/>
                    <a:gd name="T8" fmla="*/ 0 w 29"/>
                    <a:gd name="T9" fmla="*/ 6 h 79"/>
                    <a:gd name="T10" fmla="*/ 19 w 29"/>
                    <a:gd name="T11" fmla="*/ 75 h 79"/>
                    <a:gd name="T12" fmla="*/ 24 w 29"/>
                    <a:gd name="T13" fmla="*/ 78 h 79"/>
                    <a:gd name="T14" fmla="*/ 25 w 29"/>
                    <a:gd name="T15" fmla="*/ 78 h 79"/>
                    <a:gd name="T16" fmla="*/ 28 w 29"/>
                    <a:gd name="T17" fmla="*/ 72 h 79"/>
                    <a:gd name="T18" fmla="*/ 22 w 29"/>
                    <a:gd name="T19" fmla="*/ 50 h 79"/>
                    <a:gd name="T20" fmla="*/ 24 w 29"/>
                    <a:gd name="T21" fmla="*/ 37 h 79"/>
                    <a:gd name="T22" fmla="*/ 15 w 29"/>
                    <a:gd name="T23" fmla="*/ 2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79">
                      <a:moveTo>
                        <a:pt x="15" y="26"/>
                      </a:moveTo>
                      <a:cubicBezTo>
                        <a:pt x="10" y="4"/>
                        <a:pt x="10" y="4"/>
                        <a:pt x="10" y="4"/>
                      </a:cubicBezTo>
                      <a:cubicBezTo>
                        <a:pt x="9" y="1"/>
                        <a:pt x="6" y="0"/>
                        <a:pt x="4" y="1"/>
                      </a:cubicBezTo>
                      <a:cubicBezTo>
                        <a:pt x="3" y="1"/>
                        <a:pt x="3" y="1"/>
                        <a:pt x="3" y="1"/>
                      </a:cubicBezTo>
                      <a:cubicBezTo>
                        <a:pt x="1" y="2"/>
                        <a:pt x="0" y="4"/>
                        <a:pt x="0" y="6"/>
                      </a:cubicBezTo>
                      <a:cubicBezTo>
                        <a:pt x="19" y="75"/>
                        <a:pt x="19" y="75"/>
                        <a:pt x="19" y="75"/>
                      </a:cubicBezTo>
                      <a:cubicBezTo>
                        <a:pt x="19" y="77"/>
                        <a:pt x="22" y="79"/>
                        <a:pt x="24" y="78"/>
                      </a:cubicBezTo>
                      <a:cubicBezTo>
                        <a:pt x="25" y="78"/>
                        <a:pt x="25" y="78"/>
                        <a:pt x="25" y="78"/>
                      </a:cubicBezTo>
                      <a:cubicBezTo>
                        <a:pt x="27" y="77"/>
                        <a:pt x="29" y="75"/>
                        <a:pt x="28" y="72"/>
                      </a:cubicBezTo>
                      <a:cubicBezTo>
                        <a:pt x="22" y="50"/>
                        <a:pt x="22" y="50"/>
                        <a:pt x="22" y="50"/>
                      </a:cubicBezTo>
                      <a:cubicBezTo>
                        <a:pt x="25" y="48"/>
                        <a:pt x="26" y="43"/>
                        <a:pt x="24" y="37"/>
                      </a:cubicBezTo>
                      <a:cubicBezTo>
                        <a:pt x="22" y="31"/>
                        <a:pt x="19" y="26"/>
                        <a:pt x="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tx1">
                        <a:lumMod val="75000"/>
                        <a:lumOff val="25000"/>
                      </a:schemeClr>
                    </a:solidFill>
                  </a:endParaRPr>
                </a:p>
              </p:txBody>
            </p:sp>
            <p:sp>
              <p:nvSpPr>
                <p:cNvPr id="30" name="Freeform 30">
                  <a:extLst>
                    <a:ext uri="{FF2B5EF4-FFF2-40B4-BE49-F238E27FC236}">
                      <a16:creationId xmlns:a16="http://schemas.microsoft.com/office/drawing/2014/main" id="{1B142D44-0869-48D8-D4C4-A3D45BB281BE}"/>
                    </a:ext>
                  </a:extLst>
                </p:cNvPr>
                <p:cNvSpPr>
                  <a:spLocks/>
                </p:cNvSpPr>
                <p:nvPr/>
              </p:nvSpPr>
              <p:spPr bwMode="auto">
                <a:xfrm>
                  <a:off x="4978400" y="1951038"/>
                  <a:ext cx="28575" cy="30163"/>
                </a:xfrm>
                <a:custGeom>
                  <a:avLst/>
                  <a:gdLst>
                    <a:gd name="T0" fmla="*/ 8 w 13"/>
                    <a:gd name="T1" fmla="*/ 8 h 14"/>
                    <a:gd name="T2" fmla="*/ 10 w 13"/>
                    <a:gd name="T3" fmla="*/ 6 h 14"/>
                    <a:gd name="T4" fmla="*/ 12 w 13"/>
                    <a:gd name="T5" fmla="*/ 3 h 14"/>
                    <a:gd name="T6" fmla="*/ 13 w 13"/>
                    <a:gd name="T7" fmla="*/ 0 h 14"/>
                    <a:gd name="T8" fmla="*/ 13 w 13"/>
                    <a:gd name="T9" fmla="*/ 0 h 14"/>
                    <a:gd name="T10" fmla="*/ 9 w 13"/>
                    <a:gd name="T11" fmla="*/ 1 h 14"/>
                    <a:gd name="T12" fmla="*/ 7 w 13"/>
                    <a:gd name="T13" fmla="*/ 3 h 14"/>
                    <a:gd name="T14" fmla="*/ 5 w 13"/>
                    <a:gd name="T15" fmla="*/ 6 h 14"/>
                    <a:gd name="T16" fmla="*/ 0 w 13"/>
                    <a:gd name="T17" fmla="*/ 13 h 14"/>
                    <a:gd name="T18" fmla="*/ 0 w 13"/>
                    <a:gd name="T19" fmla="*/ 14 h 14"/>
                    <a:gd name="T20" fmla="*/ 8 w 13"/>
                    <a:gd name="T2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4">
                      <a:moveTo>
                        <a:pt x="8" y="8"/>
                      </a:moveTo>
                      <a:cubicBezTo>
                        <a:pt x="8" y="7"/>
                        <a:pt x="10" y="7"/>
                        <a:pt x="10" y="6"/>
                      </a:cubicBezTo>
                      <a:cubicBezTo>
                        <a:pt x="11" y="5"/>
                        <a:pt x="12" y="4"/>
                        <a:pt x="12" y="3"/>
                      </a:cubicBezTo>
                      <a:cubicBezTo>
                        <a:pt x="13" y="2"/>
                        <a:pt x="13" y="0"/>
                        <a:pt x="13" y="0"/>
                      </a:cubicBezTo>
                      <a:cubicBezTo>
                        <a:pt x="13" y="0"/>
                        <a:pt x="13" y="0"/>
                        <a:pt x="13" y="0"/>
                      </a:cubicBezTo>
                      <a:cubicBezTo>
                        <a:pt x="13" y="0"/>
                        <a:pt x="11" y="0"/>
                        <a:pt x="9" y="1"/>
                      </a:cubicBezTo>
                      <a:cubicBezTo>
                        <a:pt x="9" y="1"/>
                        <a:pt x="8" y="2"/>
                        <a:pt x="7" y="3"/>
                      </a:cubicBezTo>
                      <a:cubicBezTo>
                        <a:pt x="6" y="4"/>
                        <a:pt x="6" y="5"/>
                        <a:pt x="5" y="6"/>
                      </a:cubicBezTo>
                      <a:cubicBezTo>
                        <a:pt x="2" y="9"/>
                        <a:pt x="0" y="13"/>
                        <a:pt x="0" y="13"/>
                      </a:cubicBezTo>
                      <a:cubicBezTo>
                        <a:pt x="0" y="14"/>
                        <a:pt x="0" y="14"/>
                        <a:pt x="0" y="14"/>
                      </a:cubicBezTo>
                      <a:cubicBezTo>
                        <a:pt x="0" y="14"/>
                        <a:pt x="4" y="11"/>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tx1">
                        <a:lumMod val="75000"/>
                        <a:lumOff val="25000"/>
                      </a:schemeClr>
                    </a:solidFill>
                  </a:endParaRPr>
                </a:p>
              </p:txBody>
            </p:sp>
            <p:sp>
              <p:nvSpPr>
                <p:cNvPr id="31" name="Freeform 31">
                  <a:extLst>
                    <a:ext uri="{FF2B5EF4-FFF2-40B4-BE49-F238E27FC236}">
                      <a16:creationId xmlns:a16="http://schemas.microsoft.com/office/drawing/2014/main" id="{BBB9BF95-42B6-C45D-D51B-45360ECE5F7F}"/>
                    </a:ext>
                  </a:extLst>
                </p:cNvPr>
                <p:cNvSpPr>
                  <a:spLocks/>
                </p:cNvSpPr>
                <p:nvPr/>
              </p:nvSpPr>
              <p:spPr bwMode="auto">
                <a:xfrm>
                  <a:off x="4992688" y="2038351"/>
                  <a:ext cx="39688" cy="15875"/>
                </a:xfrm>
                <a:custGeom>
                  <a:avLst/>
                  <a:gdLst>
                    <a:gd name="T0" fmla="*/ 13 w 18"/>
                    <a:gd name="T1" fmla="*/ 2 h 7"/>
                    <a:gd name="T2" fmla="*/ 9 w 18"/>
                    <a:gd name="T3" fmla="*/ 1 h 7"/>
                    <a:gd name="T4" fmla="*/ 0 w 18"/>
                    <a:gd name="T5" fmla="*/ 0 h 7"/>
                    <a:gd name="T6" fmla="*/ 0 w 18"/>
                    <a:gd name="T7" fmla="*/ 1 h 7"/>
                    <a:gd name="T8" fmla="*/ 8 w 18"/>
                    <a:gd name="T9" fmla="*/ 5 h 7"/>
                    <a:gd name="T10" fmla="*/ 12 w 18"/>
                    <a:gd name="T11" fmla="*/ 6 h 7"/>
                    <a:gd name="T12" fmla="*/ 15 w 18"/>
                    <a:gd name="T13" fmla="*/ 7 h 7"/>
                    <a:gd name="T14" fmla="*/ 18 w 18"/>
                    <a:gd name="T15" fmla="*/ 6 h 7"/>
                    <a:gd name="T16" fmla="*/ 18 w 18"/>
                    <a:gd name="T17" fmla="*/ 5 h 7"/>
                    <a:gd name="T18" fmla="*/ 16 w 18"/>
                    <a:gd name="T19" fmla="*/ 3 h 7"/>
                    <a:gd name="T20" fmla="*/ 13 w 18"/>
                    <a:gd name="T2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7">
                      <a:moveTo>
                        <a:pt x="13" y="2"/>
                      </a:moveTo>
                      <a:cubicBezTo>
                        <a:pt x="12" y="2"/>
                        <a:pt x="11" y="2"/>
                        <a:pt x="9" y="1"/>
                      </a:cubicBezTo>
                      <a:cubicBezTo>
                        <a:pt x="5" y="1"/>
                        <a:pt x="0" y="0"/>
                        <a:pt x="0" y="0"/>
                      </a:cubicBezTo>
                      <a:cubicBezTo>
                        <a:pt x="0" y="1"/>
                        <a:pt x="0" y="1"/>
                        <a:pt x="0" y="1"/>
                      </a:cubicBezTo>
                      <a:cubicBezTo>
                        <a:pt x="0" y="1"/>
                        <a:pt x="4" y="3"/>
                        <a:pt x="8" y="5"/>
                      </a:cubicBezTo>
                      <a:cubicBezTo>
                        <a:pt x="10" y="5"/>
                        <a:pt x="11" y="6"/>
                        <a:pt x="12" y="6"/>
                      </a:cubicBezTo>
                      <a:cubicBezTo>
                        <a:pt x="13" y="7"/>
                        <a:pt x="14" y="7"/>
                        <a:pt x="15" y="7"/>
                      </a:cubicBezTo>
                      <a:cubicBezTo>
                        <a:pt x="16" y="7"/>
                        <a:pt x="18" y="6"/>
                        <a:pt x="18" y="6"/>
                      </a:cubicBezTo>
                      <a:cubicBezTo>
                        <a:pt x="18" y="5"/>
                        <a:pt x="18" y="5"/>
                        <a:pt x="18" y="5"/>
                      </a:cubicBezTo>
                      <a:cubicBezTo>
                        <a:pt x="18" y="5"/>
                        <a:pt x="17" y="4"/>
                        <a:pt x="16" y="3"/>
                      </a:cubicBezTo>
                      <a:cubicBezTo>
                        <a:pt x="15" y="3"/>
                        <a:pt x="14" y="2"/>
                        <a:pt x="1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tx1">
                        <a:lumMod val="75000"/>
                        <a:lumOff val="25000"/>
                      </a:schemeClr>
                    </a:solidFill>
                  </a:endParaRPr>
                </a:p>
              </p:txBody>
            </p:sp>
            <p:sp>
              <p:nvSpPr>
                <p:cNvPr id="32" name="Freeform 32">
                  <a:extLst>
                    <a:ext uri="{FF2B5EF4-FFF2-40B4-BE49-F238E27FC236}">
                      <a16:creationId xmlns:a16="http://schemas.microsoft.com/office/drawing/2014/main" id="{206CF718-A30B-231B-2029-9F79544DDA0B}"/>
                    </a:ext>
                  </a:extLst>
                </p:cNvPr>
                <p:cNvSpPr>
                  <a:spLocks/>
                </p:cNvSpPr>
                <p:nvPr/>
              </p:nvSpPr>
              <p:spPr bwMode="auto">
                <a:xfrm>
                  <a:off x="4989513" y="1997076"/>
                  <a:ext cx="36513" cy="12700"/>
                </a:xfrm>
                <a:custGeom>
                  <a:avLst/>
                  <a:gdLst>
                    <a:gd name="T0" fmla="*/ 14 w 17"/>
                    <a:gd name="T1" fmla="*/ 0 h 6"/>
                    <a:gd name="T2" fmla="*/ 11 w 17"/>
                    <a:gd name="T3" fmla="*/ 0 h 6"/>
                    <a:gd name="T4" fmla="*/ 8 w 17"/>
                    <a:gd name="T5" fmla="*/ 2 h 6"/>
                    <a:gd name="T6" fmla="*/ 0 w 17"/>
                    <a:gd name="T7" fmla="*/ 5 h 6"/>
                    <a:gd name="T8" fmla="*/ 0 w 17"/>
                    <a:gd name="T9" fmla="*/ 6 h 6"/>
                    <a:gd name="T10" fmla="*/ 9 w 17"/>
                    <a:gd name="T11" fmla="*/ 5 h 6"/>
                    <a:gd name="T12" fmla="*/ 12 w 17"/>
                    <a:gd name="T13" fmla="*/ 5 h 6"/>
                    <a:gd name="T14" fmla="*/ 15 w 17"/>
                    <a:gd name="T15" fmla="*/ 3 h 6"/>
                    <a:gd name="T16" fmla="*/ 17 w 17"/>
                    <a:gd name="T17" fmla="*/ 1 h 6"/>
                    <a:gd name="T18" fmla="*/ 17 w 17"/>
                    <a:gd name="T19" fmla="*/ 1 h 6"/>
                    <a:gd name="T20" fmla="*/ 14 w 17"/>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6">
                      <a:moveTo>
                        <a:pt x="14" y="0"/>
                      </a:moveTo>
                      <a:cubicBezTo>
                        <a:pt x="13" y="0"/>
                        <a:pt x="12" y="0"/>
                        <a:pt x="11" y="0"/>
                      </a:cubicBezTo>
                      <a:cubicBezTo>
                        <a:pt x="10" y="1"/>
                        <a:pt x="9" y="1"/>
                        <a:pt x="8" y="2"/>
                      </a:cubicBezTo>
                      <a:cubicBezTo>
                        <a:pt x="4" y="3"/>
                        <a:pt x="0" y="5"/>
                        <a:pt x="0" y="5"/>
                      </a:cubicBezTo>
                      <a:cubicBezTo>
                        <a:pt x="0" y="6"/>
                        <a:pt x="0" y="6"/>
                        <a:pt x="0" y="6"/>
                      </a:cubicBezTo>
                      <a:cubicBezTo>
                        <a:pt x="0" y="6"/>
                        <a:pt x="5" y="6"/>
                        <a:pt x="9" y="5"/>
                      </a:cubicBezTo>
                      <a:cubicBezTo>
                        <a:pt x="10" y="5"/>
                        <a:pt x="11" y="5"/>
                        <a:pt x="12" y="5"/>
                      </a:cubicBezTo>
                      <a:cubicBezTo>
                        <a:pt x="13" y="4"/>
                        <a:pt x="14" y="4"/>
                        <a:pt x="15" y="3"/>
                      </a:cubicBezTo>
                      <a:cubicBezTo>
                        <a:pt x="17" y="2"/>
                        <a:pt x="17" y="1"/>
                        <a:pt x="17" y="1"/>
                      </a:cubicBezTo>
                      <a:cubicBezTo>
                        <a:pt x="17" y="1"/>
                        <a:pt x="17" y="1"/>
                        <a:pt x="17" y="1"/>
                      </a:cubicBezTo>
                      <a:cubicBezTo>
                        <a:pt x="17" y="1"/>
                        <a:pt x="1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tx1">
                        <a:lumMod val="75000"/>
                        <a:lumOff val="25000"/>
                      </a:schemeClr>
                    </a:solidFill>
                  </a:endParaRPr>
                </a:p>
              </p:txBody>
            </p:sp>
          </p:grpSp>
          <p:grpSp>
            <p:nvGrpSpPr>
              <p:cNvPr id="15" name="Group 14">
                <a:extLst>
                  <a:ext uri="{FF2B5EF4-FFF2-40B4-BE49-F238E27FC236}">
                    <a16:creationId xmlns:a16="http://schemas.microsoft.com/office/drawing/2014/main" id="{037F946E-1F59-52A0-524F-FAFA7F731360}"/>
                  </a:ext>
                </a:extLst>
              </p:cNvPr>
              <p:cNvGrpSpPr/>
              <p:nvPr/>
            </p:nvGrpSpPr>
            <p:grpSpPr>
              <a:xfrm>
                <a:off x="6395955" y="4662952"/>
                <a:ext cx="289334" cy="253167"/>
                <a:chOff x="508551" y="5589416"/>
                <a:chExt cx="825500" cy="722313"/>
              </a:xfrm>
              <a:solidFill>
                <a:schemeClr val="accent4"/>
              </a:solidFill>
            </p:grpSpPr>
            <p:sp>
              <p:nvSpPr>
                <p:cNvPr id="16" name="Freeform 10">
                  <a:extLst>
                    <a:ext uri="{FF2B5EF4-FFF2-40B4-BE49-F238E27FC236}">
                      <a16:creationId xmlns:a16="http://schemas.microsoft.com/office/drawing/2014/main" id="{44C12EC2-2519-39A0-AF56-F414B24E5DE0}"/>
                    </a:ext>
                  </a:extLst>
                </p:cNvPr>
                <p:cNvSpPr>
                  <a:spLocks/>
                </p:cNvSpPr>
                <p:nvPr/>
              </p:nvSpPr>
              <p:spPr bwMode="auto">
                <a:xfrm>
                  <a:off x="508551" y="6210129"/>
                  <a:ext cx="812800" cy="101600"/>
                </a:xfrm>
                <a:custGeom>
                  <a:avLst/>
                  <a:gdLst>
                    <a:gd name="T0" fmla="*/ 373 w 375"/>
                    <a:gd name="T1" fmla="*/ 1 h 47"/>
                    <a:gd name="T2" fmla="*/ 228 w 375"/>
                    <a:gd name="T3" fmla="*/ 1 h 47"/>
                    <a:gd name="T4" fmla="*/ 226 w 375"/>
                    <a:gd name="T5" fmla="*/ 2 h 47"/>
                    <a:gd name="T6" fmla="*/ 226 w 375"/>
                    <a:gd name="T7" fmla="*/ 8 h 47"/>
                    <a:gd name="T8" fmla="*/ 220 w 375"/>
                    <a:gd name="T9" fmla="*/ 14 h 47"/>
                    <a:gd name="T10" fmla="*/ 156 w 375"/>
                    <a:gd name="T11" fmla="*/ 14 h 47"/>
                    <a:gd name="T12" fmla="*/ 150 w 375"/>
                    <a:gd name="T13" fmla="*/ 7 h 47"/>
                    <a:gd name="T14" fmla="*/ 150 w 375"/>
                    <a:gd name="T15" fmla="*/ 2 h 47"/>
                    <a:gd name="T16" fmla="*/ 148 w 375"/>
                    <a:gd name="T17" fmla="*/ 0 h 47"/>
                    <a:gd name="T18" fmla="*/ 2 w 375"/>
                    <a:gd name="T19" fmla="*/ 0 h 47"/>
                    <a:gd name="T20" fmla="*/ 0 w 375"/>
                    <a:gd name="T21" fmla="*/ 3 h 47"/>
                    <a:gd name="T22" fmla="*/ 0 w 375"/>
                    <a:gd name="T23" fmla="*/ 27 h 47"/>
                    <a:gd name="T24" fmla="*/ 21 w 375"/>
                    <a:gd name="T25" fmla="*/ 47 h 47"/>
                    <a:gd name="T26" fmla="*/ 354 w 375"/>
                    <a:gd name="T27" fmla="*/ 47 h 47"/>
                    <a:gd name="T28" fmla="*/ 375 w 375"/>
                    <a:gd name="T29" fmla="*/ 27 h 47"/>
                    <a:gd name="T30" fmla="*/ 375 w 375"/>
                    <a:gd name="T31" fmla="*/ 3 h 47"/>
                    <a:gd name="T32" fmla="*/ 373 w 375"/>
                    <a:gd name="T33"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 h="47">
                      <a:moveTo>
                        <a:pt x="373" y="1"/>
                      </a:moveTo>
                      <a:cubicBezTo>
                        <a:pt x="228" y="1"/>
                        <a:pt x="228" y="1"/>
                        <a:pt x="228" y="1"/>
                      </a:cubicBezTo>
                      <a:cubicBezTo>
                        <a:pt x="227" y="1"/>
                        <a:pt x="226" y="1"/>
                        <a:pt x="226" y="2"/>
                      </a:cubicBezTo>
                      <a:cubicBezTo>
                        <a:pt x="226" y="8"/>
                        <a:pt x="226" y="8"/>
                        <a:pt x="226" y="8"/>
                      </a:cubicBezTo>
                      <a:cubicBezTo>
                        <a:pt x="226" y="11"/>
                        <a:pt x="223" y="14"/>
                        <a:pt x="220" y="14"/>
                      </a:cubicBezTo>
                      <a:cubicBezTo>
                        <a:pt x="156" y="14"/>
                        <a:pt x="156" y="14"/>
                        <a:pt x="156" y="14"/>
                      </a:cubicBezTo>
                      <a:cubicBezTo>
                        <a:pt x="153" y="14"/>
                        <a:pt x="150" y="11"/>
                        <a:pt x="150" y="7"/>
                      </a:cubicBezTo>
                      <a:cubicBezTo>
                        <a:pt x="150" y="2"/>
                        <a:pt x="150" y="2"/>
                        <a:pt x="150" y="2"/>
                      </a:cubicBezTo>
                      <a:cubicBezTo>
                        <a:pt x="150" y="1"/>
                        <a:pt x="149" y="0"/>
                        <a:pt x="148" y="0"/>
                      </a:cubicBezTo>
                      <a:cubicBezTo>
                        <a:pt x="2" y="0"/>
                        <a:pt x="2" y="0"/>
                        <a:pt x="2" y="0"/>
                      </a:cubicBezTo>
                      <a:cubicBezTo>
                        <a:pt x="1" y="0"/>
                        <a:pt x="0" y="1"/>
                        <a:pt x="0" y="3"/>
                      </a:cubicBezTo>
                      <a:cubicBezTo>
                        <a:pt x="0" y="27"/>
                        <a:pt x="0" y="27"/>
                        <a:pt x="0" y="27"/>
                      </a:cubicBezTo>
                      <a:cubicBezTo>
                        <a:pt x="0" y="38"/>
                        <a:pt x="9" y="47"/>
                        <a:pt x="21" y="47"/>
                      </a:cubicBezTo>
                      <a:cubicBezTo>
                        <a:pt x="354" y="47"/>
                        <a:pt x="354" y="47"/>
                        <a:pt x="354" y="47"/>
                      </a:cubicBezTo>
                      <a:cubicBezTo>
                        <a:pt x="366" y="47"/>
                        <a:pt x="375" y="38"/>
                        <a:pt x="375" y="27"/>
                      </a:cubicBezTo>
                      <a:cubicBezTo>
                        <a:pt x="375" y="3"/>
                        <a:pt x="375" y="3"/>
                        <a:pt x="375" y="3"/>
                      </a:cubicBezTo>
                      <a:cubicBezTo>
                        <a:pt x="375" y="2"/>
                        <a:pt x="374" y="1"/>
                        <a:pt x="37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tx1">
                        <a:lumMod val="75000"/>
                        <a:lumOff val="25000"/>
                      </a:schemeClr>
                    </a:solidFill>
                  </a:endParaRPr>
                </a:p>
              </p:txBody>
            </p:sp>
            <p:sp>
              <p:nvSpPr>
                <p:cNvPr id="17" name="Freeform 11">
                  <a:extLst>
                    <a:ext uri="{FF2B5EF4-FFF2-40B4-BE49-F238E27FC236}">
                      <a16:creationId xmlns:a16="http://schemas.microsoft.com/office/drawing/2014/main" id="{7D43BFDF-4738-31FB-085C-16104D223B8E}"/>
                    </a:ext>
                  </a:extLst>
                </p:cNvPr>
                <p:cNvSpPr>
                  <a:spLocks/>
                </p:cNvSpPr>
                <p:nvPr/>
              </p:nvSpPr>
              <p:spPr bwMode="auto">
                <a:xfrm>
                  <a:off x="572051" y="5667204"/>
                  <a:ext cx="687388" cy="506413"/>
                </a:xfrm>
                <a:custGeom>
                  <a:avLst/>
                  <a:gdLst>
                    <a:gd name="T0" fmla="*/ 18 w 317"/>
                    <a:gd name="T1" fmla="*/ 234 h 234"/>
                    <a:gd name="T2" fmla="*/ 299 w 317"/>
                    <a:gd name="T3" fmla="*/ 234 h 234"/>
                    <a:gd name="T4" fmla="*/ 317 w 317"/>
                    <a:gd name="T5" fmla="*/ 216 h 234"/>
                    <a:gd name="T6" fmla="*/ 317 w 317"/>
                    <a:gd name="T7" fmla="*/ 134 h 234"/>
                    <a:gd name="T8" fmla="*/ 300 w 317"/>
                    <a:gd name="T9" fmla="*/ 149 h 234"/>
                    <a:gd name="T10" fmla="*/ 283 w 317"/>
                    <a:gd name="T11" fmla="*/ 155 h 234"/>
                    <a:gd name="T12" fmla="*/ 281 w 317"/>
                    <a:gd name="T13" fmla="*/ 155 h 234"/>
                    <a:gd name="T14" fmla="*/ 281 w 317"/>
                    <a:gd name="T15" fmla="*/ 198 h 234"/>
                    <a:gd name="T16" fmla="*/ 37 w 317"/>
                    <a:gd name="T17" fmla="*/ 198 h 234"/>
                    <a:gd name="T18" fmla="*/ 37 w 317"/>
                    <a:gd name="T19" fmla="*/ 40 h 234"/>
                    <a:gd name="T20" fmla="*/ 40 w 317"/>
                    <a:gd name="T21" fmla="*/ 37 h 234"/>
                    <a:gd name="T22" fmla="*/ 161 w 317"/>
                    <a:gd name="T23" fmla="*/ 37 h 234"/>
                    <a:gd name="T24" fmla="*/ 167 w 317"/>
                    <a:gd name="T25" fmla="*/ 16 h 234"/>
                    <a:gd name="T26" fmla="*/ 181 w 317"/>
                    <a:gd name="T27" fmla="*/ 0 h 234"/>
                    <a:gd name="T28" fmla="*/ 40 w 317"/>
                    <a:gd name="T29" fmla="*/ 0 h 234"/>
                    <a:gd name="T30" fmla="*/ 0 w 317"/>
                    <a:gd name="T31" fmla="*/ 40 h 234"/>
                    <a:gd name="T32" fmla="*/ 0 w 317"/>
                    <a:gd name="T33" fmla="*/ 216 h 234"/>
                    <a:gd name="T34" fmla="*/ 18 w 317"/>
                    <a:gd name="T35"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234">
                      <a:moveTo>
                        <a:pt x="18" y="234"/>
                      </a:moveTo>
                      <a:cubicBezTo>
                        <a:pt x="299" y="234"/>
                        <a:pt x="299" y="234"/>
                        <a:pt x="299" y="234"/>
                      </a:cubicBezTo>
                      <a:cubicBezTo>
                        <a:pt x="309" y="234"/>
                        <a:pt x="317" y="226"/>
                        <a:pt x="317" y="216"/>
                      </a:cubicBezTo>
                      <a:cubicBezTo>
                        <a:pt x="317" y="134"/>
                        <a:pt x="317" y="134"/>
                        <a:pt x="317" y="134"/>
                      </a:cubicBezTo>
                      <a:cubicBezTo>
                        <a:pt x="300" y="149"/>
                        <a:pt x="300" y="149"/>
                        <a:pt x="300" y="149"/>
                      </a:cubicBezTo>
                      <a:cubicBezTo>
                        <a:pt x="295" y="153"/>
                        <a:pt x="289" y="155"/>
                        <a:pt x="283" y="155"/>
                      </a:cubicBezTo>
                      <a:cubicBezTo>
                        <a:pt x="282" y="155"/>
                        <a:pt x="282" y="155"/>
                        <a:pt x="281" y="155"/>
                      </a:cubicBezTo>
                      <a:cubicBezTo>
                        <a:pt x="281" y="198"/>
                        <a:pt x="281" y="198"/>
                        <a:pt x="281" y="198"/>
                      </a:cubicBezTo>
                      <a:cubicBezTo>
                        <a:pt x="37" y="198"/>
                        <a:pt x="37" y="198"/>
                        <a:pt x="37" y="198"/>
                      </a:cubicBezTo>
                      <a:cubicBezTo>
                        <a:pt x="37" y="40"/>
                        <a:pt x="37" y="40"/>
                        <a:pt x="37" y="40"/>
                      </a:cubicBezTo>
                      <a:cubicBezTo>
                        <a:pt x="37" y="38"/>
                        <a:pt x="38" y="37"/>
                        <a:pt x="40" y="37"/>
                      </a:cubicBezTo>
                      <a:cubicBezTo>
                        <a:pt x="161" y="37"/>
                        <a:pt x="161" y="37"/>
                        <a:pt x="161" y="37"/>
                      </a:cubicBezTo>
                      <a:cubicBezTo>
                        <a:pt x="161" y="30"/>
                        <a:pt x="163" y="22"/>
                        <a:pt x="167" y="16"/>
                      </a:cubicBezTo>
                      <a:cubicBezTo>
                        <a:pt x="181" y="0"/>
                        <a:pt x="181" y="0"/>
                        <a:pt x="181" y="0"/>
                      </a:cubicBezTo>
                      <a:cubicBezTo>
                        <a:pt x="40" y="0"/>
                        <a:pt x="40" y="0"/>
                        <a:pt x="40" y="0"/>
                      </a:cubicBezTo>
                      <a:cubicBezTo>
                        <a:pt x="18" y="0"/>
                        <a:pt x="0" y="18"/>
                        <a:pt x="0" y="40"/>
                      </a:cubicBezTo>
                      <a:cubicBezTo>
                        <a:pt x="0" y="216"/>
                        <a:pt x="0" y="216"/>
                        <a:pt x="0" y="216"/>
                      </a:cubicBezTo>
                      <a:cubicBezTo>
                        <a:pt x="0" y="226"/>
                        <a:pt x="8" y="234"/>
                        <a:pt x="18"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tx1">
                        <a:lumMod val="75000"/>
                        <a:lumOff val="25000"/>
                      </a:schemeClr>
                    </a:solidFill>
                  </a:endParaRPr>
                </a:p>
              </p:txBody>
            </p:sp>
            <p:sp>
              <p:nvSpPr>
                <p:cNvPr id="18" name="Freeform 12">
                  <a:extLst>
                    <a:ext uri="{FF2B5EF4-FFF2-40B4-BE49-F238E27FC236}">
                      <a16:creationId xmlns:a16="http://schemas.microsoft.com/office/drawing/2014/main" id="{9930759E-2F11-CFDB-B5D0-D8EE57500761}"/>
                    </a:ext>
                  </a:extLst>
                </p:cNvPr>
                <p:cNvSpPr>
                  <a:spLocks noEditPoints="1"/>
                </p:cNvSpPr>
                <p:nvPr/>
              </p:nvSpPr>
              <p:spPr bwMode="auto">
                <a:xfrm>
                  <a:off x="962576" y="5589416"/>
                  <a:ext cx="371475" cy="373063"/>
                </a:xfrm>
                <a:custGeom>
                  <a:avLst/>
                  <a:gdLst>
                    <a:gd name="T0" fmla="*/ 5 w 172"/>
                    <a:gd name="T1" fmla="*/ 75 h 172"/>
                    <a:gd name="T2" fmla="*/ 29 w 172"/>
                    <a:gd name="T3" fmla="*/ 84 h 172"/>
                    <a:gd name="T4" fmla="*/ 15 w 172"/>
                    <a:gd name="T5" fmla="*/ 110 h 172"/>
                    <a:gd name="T6" fmla="*/ 18 w 172"/>
                    <a:gd name="T7" fmla="*/ 123 h 172"/>
                    <a:gd name="T8" fmla="*/ 50 w 172"/>
                    <a:gd name="T9" fmla="*/ 155 h 172"/>
                    <a:gd name="T10" fmla="*/ 62 w 172"/>
                    <a:gd name="T11" fmla="*/ 157 h 172"/>
                    <a:gd name="T12" fmla="*/ 89 w 172"/>
                    <a:gd name="T13" fmla="*/ 143 h 172"/>
                    <a:gd name="T14" fmla="*/ 97 w 172"/>
                    <a:gd name="T15" fmla="*/ 167 h 172"/>
                    <a:gd name="T16" fmla="*/ 107 w 172"/>
                    <a:gd name="T17" fmla="*/ 170 h 172"/>
                    <a:gd name="T18" fmla="*/ 129 w 172"/>
                    <a:gd name="T19" fmla="*/ 150 h 172"/>
                    <a:gd name="T20" fmla="*/ 138 w 172"/>
                    <a:gd name="T21" fmla="*/ 116 h 172"/>
                    <a:gd name="T22" fmla="*/ 134 w 172"/>
                    <a:gd name="T23" fmla="*/ 106 h 172"/>
                    <a:gd name="T24" fmla="*/ 171 w 172"/>
                    <a:gd name="T25" fmla="*/ 7 h 172"/>
                    <a:gd name="T26" fmla="*/ 170 w 172"/>
                    <a:gd name="T27" fmla="*/ 3 h 172"/>
                    <a:gd name="T28" fmla="*/ 166 w 172"/>
                    <a:gd name="T29" fmla="*/ 2 h 172"/>
                    <a:gd name="T30" fmla="*/ 67 w 172"/>
                    <a:gd name="T31" fmla="*/ 38 h 172"/>
                    <a:gd name="T32" fmla="*/ 56 w 172"/>
                    <a:gd name="T33" fmla="*/ 34 h 172"/>
                    <a:gd name="T34" fmla="*/ 22 w 172"/>
                    <a:gd name="T35" fmla="*/ 43 h 172"/>
                    <a:gd name="T36" fmla="*/ 3 w 172"/>
                    <a:gd name="T37" fmla="*/ 66 h 172"/>
                    <a:gd name="T38" fmla="*/ 5 w 172"/>
                    <a:gd name="T39" fmla="*/ 75 h 172"/>
                    <a:gd name="T40" fmla="*/ 94 w 172"/>
                    <a:gd name="T41" fmla="*/ 52 h 172"/>
                    <a:gd name="T42" fmla="*/ 120 w 172"/>
                    <a:gd name="T43" fmla="*/ 52 h 172"/>
                    <a:gd name="T44" fmla="*/ 120 w 172"/>
                    <a:gd name="T45" fmla="*/ 78 h 172"/>
                    <a:gd name="T46" fmla="*/ 94 w 172"/>
                    <a:gd name="T47" fmla="*/ 78 h 172"/>
                    <a:gd name="T48" fmla="*/ 94 w 172"/>
                    <a:gd name="T49" fmla="*/ 5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2" h="172">
                      <a:moveTo>
                        <a:pt x="5" y="75"/>
                      </a:moveTo>
                      <a:cubicBezTo>
                        <a:pt x="29" y="84"/>
                        <a:pt x="29" y="84"/>
                        <a:pt x="29" y="84"/>
                      </a:cubicBezTo>
                      <a:cubicBezTo>
                        <a:pt x="23" y="95"/>
                        <a:pt x="18" y="104"/>
                        <a:pt x="15" y="110"/>
                      </a:cubicBezTo>
                      <a:cubicBezTo>
                        <a:pt x="13" y="115"/>
                        <a:pt x="14" y="120"/>
                        <a:pt x="18" y="123"/>
                      </a:cubicBezTo>
                      <a:cubicBezTo>
                        <a:pt x="50" y="155"/>
                        <a:pt x="50" y="155"/>
                        <a:pt x="50" y="155"/>
                      </a:cubicBezTo>
                      <a:cubicBezTo>
                        <a:pt x="53" y="158"/>
                        <a:pt x="58" y="159"/>
                        <a:pt x="62" y="157"/>
                      </a:cubicBezTo>
                      <a:cubicBezTo>
                        <a:pt x="68" y="154"/>
                        <a:pt x="77" y="150"/>
                        <a:pt x="89" y="143"/>
                      </a:cubicBezTo>
                      <a:cubicBezTo>
                        <a:pt x="97" y="167"/>
                        <a:pt x="97" y="167"/>
                        <a:pt x="97" y="167"/>
                      </a:cubicBezTo>
                      <a:cubicBezTo>
                        <a:pt x="99" y="171"/>
                        <a:pt x="104" y="172"/>
                        <a:pt x="107" y="170"/>
                      </a:cubicBezTo>
                      <a:cubicBezTo>
                        <a:pt x="129" y="150"/>
                        <a:pt x="129" y="150"/>
                        <a:pt x="129" y="150"/>
                      </a:cubicBezTo>
                      <a:cubicBezTo>
                        <a:pt x="139" y="142"/>
                        <a:pt x="143" y="129"/>
                        <a:pt x="138" y="116"/>
                      </a:cubicBezTo>
                      <a:cubicBezTo>
                        <a:pt x="134" y="106"/>
                        <a:pt x="134" y="106"/>
                        <a:pt x="134" y="106"/>
                      </a:cubicBezTo>
                      <a:cubicBezTo>
                        <a:pt x="165" y="71"/>
                        <a:pt x="172" y="22"/>
                        <a:pt x="171" y="7"/>
                      </a:cubicBezTo>
                      <a:cubicBezTo>
                        <a:pt x="171" y="6"/>
                        <a:pt x="171" y="4"/>
                        <a:pt x="170" y="3"/>
                      </a:cubicBezTo>
                      <a:cubicBezTo>
                        <a:pt x="169" y="2"/>
                        <a:pt x="167" y="2"/>
                        <a:pt x="166" y="2"/>
                      </a:cubicBezTo>
                      <a:cubicBezTo>
                        <a:pt x="150" y="0"/>
                        <a:pt x="101" y="8"/>
                        <a:pt x="67" y="38"/>
                      </a:cubicBezTo>
                      <a:cubicBezTo>
                        <a:pt x="56" y="34"/>
                        <a:pt x="56" y="34"/>
                        <a:pt x="56" y="34"/>
                      </a:cubicBezTo>
                      <a:cubicBezTo>
                        <a:pt x="44" y="30"/>
                        <a:pt x="30" y="34"/>
                        <a:pt x="22" y="43"/>
                      </a:cubicBezTo>
                      <a:cubicBezTo>
                        <a:pt x="3" y="66"/>
                        <a:pt x="3" y="66"/>
                        <a:pt x="3" y="66"/>
                      </a:cubicBezTo>
                      <a:cubicBezTo>
                        <a:pt x="0" y="69"/>
                        <a:pt x="1" y="74"/>
                        <a:pt x="5" y="75"/>
                      </a:cubicBezTo>
                      <a:close/>
                      <a:moveTo>
                        <a:pt x="94" y="52"/>
                      </a:moveTo>
                      <a:cubicBezTo>
                        <a:pt x="101" y="44"/>
                        <a:pt x="113" y="44"/>
                        <a:pt x="120" y="52"/>
                      </a:cubicBezTo>
                      <a:cubicBezTo>
                        <a:pt x="127" y="59"/>
                        <a:pt x="127" y="71"/>
                        <a:pt x="120" y="78"/>
                      </a:cubicBezTo>
                      <a:cubicBezTo>
                        <a:pt x="113" y="85"/>
                        <a:pt x="101" y="85"/>
                        <a:pt x="94" y="78"/>
                      </a:cubicBezTo>
                      <a:cubicBezTo>
                        <a:pt x="87" y="71"/>
                        <a:pt x="87" y="59"/>
                        <a:pt x="9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tx1">
                        <a:lumMod val="75000"/>
                        <a:lumOff val="25000"/>
                      </a:schemeClr>
                    </a:solidFill>
                  </a:endParaRPr>
                </a:p>
              </p:txBody>
            </p:sp>
            <p:sp>
              <p:nvSpPr>
                <p:cNvPr id="19" name="Freeform 13">
                  <a:extLst>
                    <a:ext uri="{FF2B5EF4-FFF2-40B4-BE49-F238E27FC236}">
                      <a16:creationId xmlns:a16="http://schemas.microsoft.com/office/drawing/2014/main" id="{AF11C367-3D1A-9079-DCA3-6D3D5D500157}"/>
                    </a:ext>
                  </a:extLst>
                </p:cNvPr>
                <p:cNvSpPr>
                  <a:spLocks/>
                </p:cNvSpPr>
                <p:nvPr/>
              </p:nvSpPr>
              <p:spPr bwMode="auto">
                <a:xfrm>
                  <a:off x="914951" y="5873579"/>
                  <a:ext cx="138113" cy="142875"/>
                </a:xfrm>
                <a:custGeom>
                  <a:avLst/>
                  <a:gdLst>
                    <a:gd name="T0" fmla="*/ 7 w 64"/>
                    <a:gd name="T1" fmla="*/ 62 h 66"/>
                    <a:gd name="T2" fmla="*/ 13 w 64"/>
                    <a:gd name="T3" fmla="*/ 64 h 66"/>
                    <a:gd name="T4" fmla="*/ 41 w 64"/>
                    <a:gd name="T5" fmla="*/ 55 h 66"/>
                    <a:gd name="T6" fmla="*/ 64 w 64"/>
                    <a:gd name="T7" fmla="*/ 36 h 66"/>
                    <a:gd name="T8" fmla="*/ 61 w 64"/>
                    <a:gd name="T9" fmla="*/ 34 h 66"/>
                    <a:gd name="T10" fmla="*/ 54 w 64"/>
                    <a:gd name="T11" fmla="*/ 26 h 66"/>
                    <a:gd name="T12" fmla="*/ 45 w 64"/>
                    <a:gd name="T13" fmla="*/ 32 h 66"/>
                    <a:gd name="T14" fmla="*/ 33 w 64"/>
                    <a:gd name="T15" fmla="*/ 36 h 66"/>
                    <a:gd name="T16" fmla="*/ 31 w 64"/>
                    <a:gd name="T17" fmla="*/ 35 h 66"/>
                    <a:gd name="T18" fmla="*/ 33 w 64"/>
                    <a:gd name="T19" fmla="*/ 24 h 66"/>
                    <a:gd name="T20" fmla="*/ 31 w 64"/>
                    <a:gd name="T21" fmla="*/ 24 h 66"/>
                    <a:gd name="T22" fmla="*/ 28 w 64"/>
                    <a:gd name="T23" fmla="*/ 22 h 66"/>
                    <a:gd name="T24" fmla="*/ 37 w 64"/>
                    <a:gd name="T25" fmla="*/ 9 h 66"/>
                    <a:gd name="T26" fmla="*/ 29 w 64"/>
                    <a:gd name="T27" fmla="*/ 1 h 66"/>
                    <a:gd name="T28" fmla="*/ 28 w 64"/>
                    <a:gd name="T29" fmla="*/ 0 h 66"/>
                    <a:gd name="T30" fmla="*/ 1 w 64"/>
                    <a:gd name="T31" fmla="*/ 33 h 66"/>
                    <a:gd name="T32" fmla="*/ 7 w 64"/>
                    <a:gd name="T33" fmla="*/ 37 h 66"/>
                    <a:gd name="T34" fmla="*/ 12 w 64"/>
                    <a:gd name="T35" fmla="*/ 36 h 66"/>
                    <a:gd name="T36" fmla="*/ 7 w 64"/>
                    <a:gd name="T3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6">
                      <a:moveTo>
                        <a:pt x="7" y="62"/>
                      </a:moveTo>
                      <a:cubicBezTo>
                        <a:pt x="7" y="65"/>
                        <a:pt x="11" y="66"/>
                        <a:pt x="13" y="64"/>
                      </a:cubicBezTo>
                      <a:cubicBezTo>
                        <a:pt x="21" y="58"/>
                        <a:pt x="31" y="57"/>
                        <a:pt x="41" y="55"/>
                      </a:cubicBezTo>
                      <a:cubicBezTo>
                        <a:pt x="49" y="54"/>
                        <a:pt x="61" y="47"/>
                        <a:pt x="64" y="36"/>
                      </a:cubicBezTo>
                      <a:cubicBezTo>
                        <a:pt x="63" y="35"/>
                        <a:pt x="62" y="35"/>
                        <a:pt x="61" y="34"/>
                      </a:cubicBezTo>
                      <a:cubicBezTo>
                        <a:pt x="54" y="26"/>
                        <a:pt x="54" y="26"/>
                        <a:pt x="54" y="26"/>
                      </a:cubicBezTo>
                      <a:cubicBezTo>
                        <a:pt x="52" y="29"/>
                        <a:pt x="48" y="31"/>
                        <a:pt x="45" y="32"/>
                      </a:cubicBezTo>
                      <a:cubicBezTo>
                        <a:pt x="41" y="33"/>
                        <a:pt x="37" y="33"/>
                        <a:pt x="33" y="36"/>
                      </a:cubicBezTo>
                      <a:cubicBezTo>
                        <a:pt x="32" y="37"/>
                        <a:pt x="31" y="36"/>
                        <a:pt x="31" y="35"/>
                      </a:cubicBezTo>
                      <a:cubicBezTo>
                        <a:pt x="30" y="31"/>
                        <a:pt x="31" y="27"/>
                        <a:pt x="33" y="24"/>
                      </a:cubicBezTo>
                      <a:cubicBezTo>
                        <a:pt x="32" y="24"/>
                        <a:pt x="31" y="24"/>
                        <a:pt x="31" y="24"/>
                      </a:cubicBezTo>
                      <a:cubicBezTo>
                        <a:pt x="29" y="25"/>
                        <a:pt x="28" y="24"/>
                        <a:pt x="28" y="22"/>
                      </a:cubicBezTo>
                      <a:cubicBezTo>
                        <a:pt x="29" y="18"/>
                        <a:pt x="32" y="12"/>
                        <a:pt x="37" y="9"/>
                      </a:cubicBezTo>
                      <a:cubicBezTo>
                        <a:pt x="29" y="1"/>
                        <a:pt x="29" y="1"/>
                        <a:pt x="29" y="1"/>
                      </a:cubicBezTo>
                      <a:cubicBezTo>
                        <a:pt x="29" y="1"/>
                        <a:pt x="29" y="1"/>
                        <a:pt x="28" y="0"/>
                      </a:cubicBezTo>
                      <a:cubicBezTo>
                        <a:pt x="13" y="3"/>
                        <a:pt x="4" y="21"/>
                        <a:pt x="1" y="33"/>
                      </a:cubicBezTo>
                      <a:cubicBezTo>
                        <a:pt x="0" y="36"/>
                        <a:pt x="3" y="39"/>
                        <a:pt x="7" y="37"/>
                      </a:cubicBezTo>
                      <a:cubicBezTo>
                        <a:pt x="8" y="36"/>
                        <a:pt x="10" y="36"/>
                        <a:pt x="12" y="36"/>
                      </a:cubicBezTo>
                      <a:cubicBezTo>
                        <a:pt x="8" y="43"/>
                        <a:pt x="5" y="53"/>
                        <a:pt x="7"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chemeClr val="tx1">
                        <a:lumMod val="75000"/>
                        <a:lumOff val="25000"/>
                      </a:schemeClr>
                    </a:solidFill>
                  </a:endParaRPr>
                </a:p>
              </p:txBody>
            </p:sp>
          </p:grpSp>
        </p:grpSp>
      </p:grpSp>
      <p:grpSp>
        <p:nvGrpSpPr>
          <p:cNvPr id="71" name="Group 70">
            <a:extLst>
              <a:ext uri="{FF2B5EF4-FFF2-40B4-BE49-F238E27FC236}">
                <a16:creationId xmlns:a16="http://schemas.microsoft.com/office/drawing/2014/main" id="{B4918BE2-4283-93A4-E2F4-8CAE2AD9B1FD}"/>
              </a:ext>
            </a:extLst>
          </p:cNvPr>
          <p:cNvGrpSpPr/>
          <p:nvPr/>
        </p:nvGrpSpPr>
        <p:grpSpPr>
          <a:xfrm>
            <a:off x="0" y="1267199"/>
            <a:ext cx="4683110" cy="616529"/>
            <a:chOff x="-22958" y="1267199"/>
            <a:chExt cx="4683110" cy="616529"/>
          </a:xfrm>
        </p:grpSpPr>
        <p:sp>
          <p:nvSpPr>
            <p:cNvPr id="72" name="Pentagon 1048">
              <a:extLst>
                <a:ext uri="{FF2B5EF4-FFF2-40B4-BE49-F238E27FC236}">
                  <a16:creationId xmlns:a16="http://schemas.microsoft.com/office/drawing/2014/main" id="{A1B4B556-48A5-36A6-A98D-3F27AA2C7F3B}"/>
                </a:ext>
              </a:extLst>
            </p:cNvPr>
            <p:cNvSpPr/>
            <p:nvPr/>
          </p:nvSpPr>
          <p:spPr>
            <a:xfrm>
              <a:off x="-22958" y="1267199"/>
              <a:ext cx="4683110" cy="616529"/>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TextBox 72">
              <a:extLst>
                <a:ext uri="{FF2B5EF4-FFF2-40B4-BE49-F238E27FC236}">
                  <a16:creationId xmlns:a16="http://schemas.microsoft.com/office/drawing/2014/main" id="{BCACB75E-0E9A-50FB-E9C1-46E4EF4C720C}"/>
                </a:ext>
              </a:extLst>
            </p:cNvPr>
            <p:cNvSpPr txBox="1"/>
            <p:nvPr/>
          </p:nvSpPr>
          <p:spPr>
            <a:xfrm>
              <a:off x="1057373" y="1344631"/>
              <a:ext cx="2522448" cy="461665"/>
            </a:xfrm>
            <a:prstGeom prst="rect">
              <a:avLst/>
            </a:prstGeom>
            <a:noFill/>
          </p:spPr>
          <p:txBody>
            <a:bodyPr wrap="square" rtlCol="0">
              <a:spAutoFit/>
            </a:bodyPr>
            <a:lstStyle/>
            <a:p>
              <a:pPr algn="ctr"/>
              <a:r>
                <a:rPr lang="en-IN" sz="2400" b="1" dirty="0"/>
                <a:t>CHALLENGES</a:t>
              </a:r>
            </a:p>
          </p:txBody>
        </p:sp>
      </p:grpSp>
      <p:grpSp>
        <p:nvGrpSpPr>
          <p:cNvPr id="74" name="Group 73">
            <a:extLst>
              <a:ext uri="{FF2B5EF4-FFF2-40B4-BE49-F238E27FC236}">
                <a16:creationId xmlns:a16="http://schemas.microsoft.com/office/drawing/2014/main" id="{51464154-5411-C66A-E228-8F55694E08E3}"/>
              </a:ext>
            </a:extLst>
          </p:cNvPr>
          <p:cNvGrpSpPr/>
          <p:nvPr/>
        </p:nvGrpSpPr>
        <p:grpSpPr>
          <a:xfrm>
            <a:off x="7508890" y="1267199"/>
            <a:ext cx="4683110" cy="616529"/>
            <a:chOff x="7508890" y="1267199"/>
            <a:chExt cx="4683110" cy="616529"/>
          </a:xfrm>
        </p:grpSpPr>
        <p:sp>
          <p:nvSpPr>
            <p:cNvPr id="75" name="Pentagon 167">
              <a:extLst>
                <a:ext uri="{FF2B5EF4-FFF2-40B4-BE49-F238E27FC236}">
                  <a16:creationId xmlns:a16="http://schemas.microsoft.com/office/drawing/2014/main" id="{3ABC9985-BC26-1841-E243-90452ED9FD82}"/>
                </a:ext>
              </a:extLst>
            </p:cNvPr>
            <p:cNvSpPr/>
            <p:nvPr/>
          </p:nvSpPr>
          <p:spPr>
            <a:xfrm flipH="1">
              <a:off x="7508890" y="1267199"/>
              <a:ext cx="4683110" cy="61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D7FAFEB-8BE8-2A45-F3B0-270E9CD03989}"/>
                </a:ext>
              </a:extLst>
            </p:cNvPr>
            <p:cNvSpPr txBox="1"/>
            <p:nvPr/>
          </p:nvSpPr>
          <p:spPr>
            <a:xfrm>
              <a:off x="8589221" y="1344631"/>
              <a:ext cx="2522448" cy="461665"/>
            </a:xfrm>
            <a:prstGeom prst="rect">
              <a:avLst/>
            </a:prstGeom>
            <a:noFill/>
          </p:spPr>
          <p:txBody>
            <a:bodyPr wrap="square" rtlCol="0">
              <a:spAutoFit/>
            </a:bodyPr>
            <a:lstStyle/>
            <a:p>
              <a:pPr algn="ctr"/>
              <a:r>
                <a:rPr lang="en-IN" sz="2400" b="1" dirty="0"/>
                <a:t>Solutions</a:t>
              </a:r>
            </a:p>
          </p:txBody>
        </p:sp>
      </p:grpSp>
      <p:pic>
        <p:nvPicPr>
          <p:cNvPr id="80" name="Graphic 79" descr="Map with pin outline">
            <a:extLst>
              <a:ext uri="{FF2B5EF4-FFF2-40B4-BE49-F238E27FC236}">
                <a16:creationId xmlns:a16="http://schemas.microsoft.com/office/drawing/2014/main" id="{F634548C-97CC-1099-2A7D-77AEE4F04D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47749" y="2963154"/>
            <a:ext cx="439005" cy="439005"/>
          </a:xfrm>
          <a:prstGeom prst="rect">
            <a:avLst/>
          </a:prstGeom>
        </p:spPr>
      </p:pic>
      <p:pic>
        <p:nvPicPr>
          <p:cNvPr id="84" name="Graphic 83" descr="Artificial Intelligence with solid fill">
            <a:extLst>
              <a:ext uri="{FF2B5EF4-FFF2-40B4-BE49-F238E27FC236}">
                <a16:creationId xmlns:a16="http://schemas.microsoft.com/office/drawing/2014/main" id="{724E77E8-DE35-ECE7-D16B-81CFC70CEB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5189" y="2983409"/>
            <a:ext cx="439815" cy="439815"/>
          </a:xfrm>
          <a:prstGeom prst="rect">
            <a:avLst/>
          </a:prstGeom>
        </p:spPr>
      </p:pic>
      <p:pic>
        <p:nvPicPr>
          <p:cNvPr id="86" name="Graphic 85" descr="Wallet with solid fill">
            <a:extLst>
              <a:ext uri="{FF2B5EF4-FFF2-40B4-BE49-F238E27FC236}">
                <a16:creationId xmlns:a16="http://schemas.microsoft.com/office/drawing/2014/main" id="{1513ACFB-7E20-C6E0-5F9D-181120B112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78588" y="4768855"/>
            <a:ext cx="520764" cy="520764"/>
          </a:xfrm>
          <a:prstGeom prst="rect">
            <a:avLst/>
          </a:prstGeom>
        </p:spPr>
      </p:pic>
      <p:pic>
        <p:nvPicPr>
          <p:cNvPr id="88" name="Graphic 87" descr="North America with solid fill">
            <a:extLst>
              <a:ext uri="{FF2B5EF4-FFF2-40B4-BE49-F238E27FC236}">
                <a16:creationId xmlns:a16="http://schemas.microsoft.com/office/drawing/2014/main" id="{5684FA28-412B-6F5B-E8CF-C88B314B533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19402" y="3488959"/>
            <a:ext cx="1425824" cy="1425824"/>
          </a:xfrm>
          <a:prstGeom prst="rect">
            <a:avLst/>
          </a:prstGeom>
        </p:spPr>
      </p:pic>
    </p:spTree>
    <p:extLst>
      <p:ext uri="{BB962C8B-B14F-4D97-AF65-F5344CB8AC3E}">
        <p14:creationId xmlns:p14="http://schemas.microsoft.com/office/powerpoint/2010/main" val="1194450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6" name="Straight Connector 25">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545E108F-7A30-5F40-81BD-3C8FCA9E1B85}"/>
              </a:ext>
            </a:extLst>
          </p:cNvPr>
          <p:cNvSpPr txBox="1"/>
          <p:nvPr/>
        </p:nvSpPr>
        <p:spPr>
          <a:xfrm>
            <a:off x="477622" y="1242720"/>
            <a:ext cx="3084844" cy="3335519"/>
          </a:xfrm>
          <a:prstGeom prst="rect">
            <a:avLst/>
          </a:prstGeom>
        </p:spPr>
        <p:txBody>
          <a:bodyPr vert="horz" lIns="0" tIns="45720" rIns="0" bIns="45720" rtlCol="0">
            <a:normAutofit fontScale="25000" lnSpcReduction="20000"/>
          </a:bodyPr>
          <a:lstStyle/>
          <a:p>
            <a:pPr marL="342900" indent="-342900" defTabSz="914400">
              <a:lnSpc>
                <a:spcPct val="90000"/>
              </a:lnSpc>
              <a:spcAft>
                <a:spcPts val="600"/>
              </a:spcAft>
              <a:buClr>
                <a:schemeClr val="accent1"/>
              </a:buClr>
              <a:buFont typeface="Calibri" panose="020F0502020204030204" pitchFamily="34" charset="0"/>
              <a:buAutoNum type="arabicPeriod"/>
            </a:pPr>
            <a:r>
              <a:rPr lang="en-US" sz="9600" dirty="0">
                <a:latin typeface="+mj-lt"/>
              </a:rPr>
              <a:t>Improve Model Performance</a:t>
            </a:r>
          </a:p>
          <a:p>
            <a:pPr marL="342900" indent="-342900" defTabSz="914400">
              <a:lnSpc>
                <a:spcPct val="90000"/>
              </a:lnSpc>
              <a:spcAft>
                <a:spcPts val="600"/>
              </a:spcAft>
              <a:buClr>
                <a:schemeClr val="accent1"/>
              </a:buClr>
              <a:buFont typeface="Calibri" panose="020F0502020204030204" pitchFamily="34" charset="0"/>
              <a:buAutoNum type="arabicPeriod"/>
            </a:pPr>
            <a:r>
              <a:rPr lang="en-US" sz="9600" dirty="0">
                <a:latin typeface="+mj-lt"/>
              </a:rPr>
              <a:t>Make results accessible to stakeholders</a:t>
            </a:r>
          </a:p>
          <a:p>
            <a:pPr marL="342900" indent="-342900" defTabSz="914400">
              <a:lnSpc>
                <a:spcPct val="90000"/>
              </a:lnSpc>
              <a:spcAft>
                <a:spcPts val="600"/>
              </a:spcAft>
              <a:buClr>
                <a:schemeClr val="accent1"/>
              </a:buClr>
              <a:buFont typeface="Calibri" panose="020F0502020204030204" pitchFamily="34" charset="0"/>
              <a:buAutoNum type="arabicPeriod"/>
            </a:pPr>
            <a:r>
              <a:rPr lang="en-US" sz="9600" dirty="0">
                <a:latin typeface="+mj-lt"/>
              </a:rPr>
              <a:t>Create automated modeling pipelines</a:t>
            </a:r>
          </a:p>
          <a:p>
            <a:pPr marL="342900" indent="-342900" defTabSz="914400">
              <a:lnSpc>
                <a:spcPct val="90000"/>
              </a:lnSpc>
              <a:spcAft>
                <a:spcPts val="600"/>
              </a:spcAft>
              <a:buClr>
                <a:schemeClr val="accent1"/>
              </a:buClr>
              <a:buFont typeface="Calibri" panose="020F0502020204030204" pitchFamily="34" charset="0"/>
              <a:buAutoNum type="arabicPeriod"/>
            </a:pPr>
            <a:r>
              <a:rPr lang="en-US" sz="9600" dirty="0">
                <a:latin typeface="+mj-lt"/>
              </a:rPr>
              <a:t>Develop risk assessment tools that aid in:</a:t>
            </a:r>
          </a:p>
          <a:p>
            <a:pPr marL="800100" lvl="1" indent="-342900" defTabSz="914400">
              <a:lnSpc>
                <a:spcPct val="90000"/>
              </a:lnSpc>
              <a:spcAft>
                <a:spcPts val="600"/>
              </a:spcAft>
              <a:buClr>
                <a:schemeClr val="accent1"/>
              </a:buClr>
              <a:buFont typeface="Calibri" panose="020F0502020204030204" pitchFamily="34" charset="0"/>
              <a:buAutoNum type="alphaLcPeriod"/>
            </a:pPr>
            <a:r>
              <a:rPr lang="en-US" sz="9600" dirty="0">
                <a:latin typeface="+mj-lt"/>
              </a:rPr>
              <a:t>anticipating where outbreaks may occur</a:t>
            </a:r>
          </a:p>
          <a:p>
            <a:pPr marL="800100" lvl="1" indent="-342900" defTabSz="914400">
              <a:lnSpc>
                <a:spcPct val="90000"/>
              </a:lnSpc>
              <a:spcAft>
                <a:spcPts val="600"/>
              </a:spcAft>
              <a:buClr>
                <a:schemeClr val="accent1"/>
              </a:buClr>
              <a:buFont typeface="Calibri" panose="020F0502020204030204" pitchFamily="34" charset="0"/>
              <a:buAutoNum type="alphaLcPeriod"/>
            </a:pPr>
            <a:r>
              <a:rPr lang="en-US" sz="9600" dirty="0">
                <a:latin typeface="+mj-lt"/>
              </a:rPr>
              <a:t>prioritize surveillance/ response</a:t>
            </a:r>
          </a:p>
          <a:p>
            <a:pPr marL="800100" lvl="1" indent="-342900" defTabSz="914400">
              <a:lnSpc>
                <a:spcPct val="90000"/>
              </a:lnSpc>
              <a:spcAft>
                <a:spcPts val="600"/>
              </a:spcAft>
              <a:buClr>
                <a:schemeClr val="accent1"/>
              </a:buClr>
              <a:buFont typeface="Calibri" panose="020F0502020204030204" pitchFamily="34" charset="0"/>
              <a:buAutoNum type="alphaLcPeriod"/>
            </a:pPr>
            <a:r>
              <a:rPr lang="en-US" sz="9600" dirty="0">
                <a:latin typeface="+mj-lt"/>
              </a:rPr>
              <a:t>mitigate/reduce the impact of disease</a:t>
            </a:r>
          </a:p>
          <a:p>
            <a:pPr marL="342900" indent="-342900" defTabSz="914400">
              <a:lnSpc>
                <a:spcPct val="90000"/>
              </a:lnSpc>
              <a:spcAft>
                <a:spcPts val="600"/>
              </a:spcAft>
              <a:buClr>
                <a:schemeClr val="accent1"/>
              </a:buClr>
              <a:buFont typeface="Calibri" panose="020F0502020204030204" pitchFamily="34" charset="0"/>
              <a:buAutoNum type="alphaLcPeriod"/>
            </a:pPr>
            <a:endParaRPr lang="en-US" sz="1500" dirty="0">
              <a:solidFill>
                <a:srgbClr val="FFFFFF"/>
              </a:solidFill>
            </a:endParaRPr>
          </a:p>
          <a:p>
            <a:pPr defTabSz="914400">
              <a:lnSpc>
                <a:spcPct val="90000"/>
              </a:lnSpc>
              <a:spcAft>
                <a:spcPts val="600"/>
              </a:spcAft>
              <a:buClr>
                <a:schemeClr val="accent1"/>
              </a:buClr>
              <a:buFont typeface="Calibri" panose="020F0502020204030204" pitchFamily="34" charset="0"/>
            </a:pPr>
            <a:endParaRPr lang="en-US" sz="1500" dirty="0">
              <a:solidFill>
                <a:srgbClr val="FFFFFF"/>
              </a:solidFill>
            </a:endParaRPr>
          </a:p>
          <a:p>
            <a:pPr marL="742950" lvl="1" indent="-285750" defTabSz="914400">
              <a:lnSpc>
                <a:spcPct val="90000"/>
              </a:lnSpc>
              <a:spcAft>
                <a:spcPts val="600"/>
              </a:spcAft>
              <a:buClr>
                <a:schemeClr val="accent1"/>
              </a:buClr>
              <a:buFont typeface="Calibri" panose="020F0502020204030204" pitchFamily="34" charset="0"/>
              <a:buChar char="•"/>
            </a:pPr>
            <a:endParaRPr lang="en-US" sz="1500" dirty="0">
              <a:solidFill>
                <a:srgbClr val="FFFFFF"/>
              </a:solidFill>
            </a:endParaRPr>
          </a:p>
          <a:p>
            <a:pPr marL="400050" indent="-400050" defTabSz="914400">
              <a:lnSpc>
                <a:spcPct val="90000"/>
              </a:lnSpc>
              <a:spcAft>
                <a:spcPts val="600"/>
              </a:spcAft>
              <a:buClr>
                <a:schemeClr val="accent1"/>
              </a:buClr>
              <a:buFont typeface="Calibri" panose="020F0502020204030204" pitchFamily="34" charset="0"/>
              <a:buAutoNum type="romanUcPeriod"/>
            </a:pPr>
            <a:endParaRPr lang="en-US" sz="1500" dirty="0">
              <a:solidFill>
                <a:srgbClr val="FFFFFF"/>
              </a:solidFill>
            </a:endParaRPr>
          </a:p>
        </p:txBody>
      </p:sp>
      <p:sp>
        <p:nvSpPr>
          <p:cNvPr id="29" name="Rectangle 28">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descr="A diagram of a puzzle with icons&#10;&#10;Description automatically generated with medium confidence">
            <a:extLst>
              <a:ext uri="{FF2B5EF4-FFF2-40B4-BE49-F238E27FC236}">
                <a16:creationId xmlns:a16="http://schemas.microsoft.com/office/drawing/2014/main" id="{75174C25-08CD-4356-7A77-DEB0FC87E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0644" y="0"/>
            <a:ext cx="6142759" cy="7226777"/>
          </a:xfrm>
          <a:prstGeom prst="rect">
            <a:avLst/>
          </a:prstGeom>
        </p:spPr>
      </p:pic>
      <p:sp>
        <p:nvSpPr>
          <p:cNvPr id="7" name="TextBox 6">
            <a:extLst>
              <a:ext uri="{FF2B5EF4-FFF2-40B4-BE49-F238E27FC236}">
                <a16:creationId xmlns:a16="http://schemas.microsoft.com/office/drawing/2014/main" id="{4767BCF6-53B0-0CC5-B87F-881315F9B1A7}"/>
              </a:ext>
            </a:extLst>
          </p:cNvPr>
          <p:cNvSpPr txBox="1"/>
          <p:nvPr/>
        </p:nvSpPr>
        <p:spPr>
          <a:xfrm>
            <a:off x="430943" y="411723"/>
            <a:ext cx="2973250" cy="830997"/>
          </a:xfrm>
          <a:prstGeom prst="rect">
            <a:avLst/>
          </a:prstGeom>
          <a:noFill/>
        </p:spPr>
        <p:txBody>
          <a:bodyPr wrap="none" rtlCol="0">
            <a:spAutoFit/>
          </a:bodyPr>
          <a:lstStyle/>
          <a:p>
            <a:r>
              <a:rPr lang="en-US" sz="4800" dirty="0">
                <a:latin typeface="+mj-lt"/>
              </a:rPr>
              <a:t>Next Steps:</a:t>
            </a:r>
          </a:p>
        </p:txBody>
      </p:sp>
    </p:spTree>
    <p:extLst>
      <p:ext uri="{BB962C8B-B14F-4D97-AF65-F5344CB8AC3E}">
        <p14:creationId xmlns:p14="http://schemas.microsoft.com/office/powerpoint/2010/main" val="2182462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E62AA-D044-A5C9-6572-62C0E50FD72A}"/>
              </a:ext>
            </a:extLst>
          </p:cNvPr>
          <p:cNvSpPr txBox="1">
            <a:spLocks/>
          </p:cNvSpPr>
          <p:nvPr/>
        </p:nvSpPr>
        <p:spPr>
          <a:xfrm>
            <a:off x="180850" y="379501"/>
            <a:ext cx="10058400" cy="104903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latin typeface="Georgia" panose="02040502050405020303" pitchFamily="18" charset="0"/>
              </a:rPr>
              <a:t>Contributors:</a:t>
            </a:r>
          </a:p>
        </p:txBody>
      </p:sp>
      <p:graphicFrame>
        <p:nvGraphicFramePr>
          <p:cNvPr id="3" name="Table 2">
            <a:extLst>
              <a:ext uri="{FF2B5EF4-FFF2-40B4-BE49-F238E27FC236}">
                <a16:creationId xmlns:a16="http://schemas.microsoft.com/office/drawing/2014/main" id="{78AC67CD-27E7-8424-7978-94F4ED3F2D59}"/>
              </a:ext>
            </a:extLst>
          </p:cNvPr>
          <p:cNvGraphicFramePr>
            <a:graphicFrameLocks noGrp="1"/>
          </p:cNvGraphicFramePr>
          <p:nvPr/>
        </p:nvGraphicFramePr>
        <p:xfrm>
          <a:off x="187388" y="3139862"/>
          <a:ext cx="3649698" cy="1463040"/>
        </p:xfrm>
        <a:graphic>
          <a:graphicData uri="http://schemas.openxmlformats.org/drawingml/2006/table">
            <a:tbl>
              <a:tblPr/>
              <a:tblGrid>
                <a:gridCol w="3649698">
                  <a:extLst>
                    <a:ext uri="{9D8B030D-6E8A-4147-A177-3AD203B41FA5}">
                      <a16:colId xmlns:a16="http://schemas.microsoft.com/office/drawing/2014/main" val="1630059101"/>
                    </a:ext>
                  </a:extLst>
                </a:gridCol>
              </a:tblGrid>
              <a:tr h="1124585">
                <a:tc>
                  <a:txBody>
                    <a:bodyPr/>
                    <a:lstStyle/>
                    <a:p>
                      <a:r>
                        <a:rPr lang="en-US" b="1" dirty="0">
                          <a:solidFill>
                            <a:schemeClr val="tx1"/>
                          </a:solidFill>
                          <a:effectLst/>
                        </a:rPr>
                        <a:t>John Humphreys</a:t>
                      </a:r>
                    </a:p>
                    <a:p>
                      <a:r>
                        <a:rPr lang="en-US" b="1" dirty="0">
                          <a:solidFill>
                            <a:schemeClr val="tx1"/>
                          </a:solidFill>
                          <a:effectLst/>
                        </a:rPr>
                        <a:t>USDA-ARS</a:t>
                      </a:r>
                      <a:br>
                        <a:rPr lang="en-US" dirty="0">
                          <a:effectLst/>
                        </a:rPr>
                      </a:br>
                      <a:r>
                        <a:rPr lang="en-US" u="sng" dirty="0">
                          <a:solidFill>
                            <a:srgbClr val="0071BC"/>
                          </a:solidFill>
                          <a:effectLst/>
                          <a:hlinkClick r:id="rId2"/>
                        </a:rPr>
                        <a:t>Foreign Animal Disease Research</a:t>
                      </a:r>
                      <a:br>
                        <a:rPr lang="en-US" dirty="0">
                          <a:effectLst/>
                        </a:rPr>
                      </a:br>
                      <a:r>
                        <a:rPr lang="en-US" dirty="0" err="1">
                          <a:effectLst/>
                        </a:rPr>
                        <a:t>Research</a:t>
                      </a:r>
                      <a:r>
                        <a:rPr lang="en-US" dirty="0">
                          <a:effectLst/>
                        </a:rPr>
                        <a:t> Epidemiologist</a:t>
                      </a:r>
                      <a:br>
                        <a:rPr lang="en-US" dirty="0">
                          <a:effectLst/>
                        </a:rPr>
                      </a:br>
                      <a:r>
                        <a:rPr lang="en-US" u="sng" dirty="0">
                          <a:solidFill>
                            <a:srgbClr val="0071BC"/>
                          </a:solidFill>
                          <a:effectLst/>
                          <a:hlinkClick r:id="rId3"/>
                        </a:rPr>
                        <a:t>john.humphreys@usda.gov</a:t>
                      </a:r>
                      <a:endParaRPr lang="en-US" dirty="0">
                        <a:effectLst/>
                      </a:endParaRPr>
                    </a:p>
                  </a:txBody>
                  <a:tcPr>
                    <a:lnL>
                      <a:noFill/>
                    </a:lnL>
                    <a:lnR>
                      <a:noFill/>
                    </a:lnR>
                    <a:lnT>
                      <a:noFill/>
                    </a:lnT>
                    <a:lnB>
                      <a:noFill/>
                    </a:lnB>
                    <a:solidFill>
                      <a:srgbClr val="FFFFFF"/>
                    </a:solidFill>
                  </a:tcPr>
                </a:tc>
                <a:extLst>
                  <a:ext uri="{0D108BD9-81ED-4DB2-BD59-A6C34878D82A}">
                    <a16:rowId xmlns:a16="http://schemas.microsoft.com/office/drawing/2014/main" val="3689748664"/>
                  </a:ext>
                </a:extLst>
              </a:tr>
            </a:tbl>
          </a:graphicData>
        </a:graphic>
      </p:graphicFrame>
      <p:graphicFrame>
        <p:nvGraphicFramePr>
          <p:cNvPr id="4" name="Table 3">
            <a:extLst>
              <a:ext uri="{FF2B5EF4-FFF2-40B4-BE49-F238E27FC236}">
                <a16:creationId xmlns:a16="http://schemas.microsoft.com/office/drawing/2014/main" id="{BF6B7EED-A639-3751-36EA-82B604F3FE2A}"/>
              </a:ext>
            </a:extLst>
          </p:cNvPr>
          <p:cNvGraphicFramePr>
            <a:graphicFrameLocks noGrp="1"/>
          </p:cNvGraphicFramePr>
          <p:nvPr/>
        </p:nvGraphicFramePr>
        <p:xfrm>
          <a:off x="184935" y="4693159"/>
          <a:ext cx="5054885" cy="1463040"/>
        </p:xfrm>
        <a:graphic>
          <a:graphicData uri="http://schemas.openxmlformats.org/drawingml/2006/table">
            <a:tbl>
              <a:tblPr/>
              <a:tblGrid>
                <a:gridCol w="5054885">
                  <a:extLst>
                    <a:ext uri="{9D8B030D-6E8A-4147-A177-3AD203B41FA5}">
                      <a16:colId xmlns:a16="http://schemas.microsoft.com/office/drawing/2014/main" val="794724822"/>
                    </a:ext>
                  </a:extLst>
                </a:gridCol>
              </a:tblGrid>
              <a:tr h="0">
                <a:tc>
                  <a:txBody>
                    <a:bodyPr/>
                    <a:lstStyle/>
                    <a:p>
                      <a:r>
                        <a:rPr lang="en-US" b="1" dirty="0">
                          <a:effectLst/>
                        </a:rPr>
                        <a:t>Lee Cohnstaedt</a:t>
                      </a:r>
                    </a:p>
                    <a:p>
                      <a:r>
                        <a:rPr lang="en-US" b="1" dirty="0">
                          <a:effectLst/>
                        </a:rPr>
                        <a:t>USDA-ARS</a:t>
                      </a:r>
                      <a:br>
                        <a:rPr lang="en-US" dirty="0">
                          <a:effectLst/>
                        </a:rPr>
                      </a:br>
                      <a:r>
                        <a:rPr lang="en-US" u="sng" dirty="0">
                          <a:solidFill>
                            <a:srgbClr val="0071BC"/>
                          </a:solidFill>
                          <a:effectLst/>
                          <a:hlinkClick r:id="rId4"/>
                        </a:rPr>
                        <a:t>Foreign Arthropod Borne Animal Disease Research</a:t>
                      </a:r>
                      <a:br>
                        <a:rPr lang="en-US" dirty="0">
                          <a:effectLst/>
                        </a:rPr>
                      </a:br>
                      <a:r>
                        <a:rPr lang="en-US" dirty="0" err="1">
                          <a:effectLst/>
                        </a:rPr>
                        <a:t>Research</a:t>
                      </a:r>
                      <a:r>
                        <a:rPr lang="en-US" dirty="0">
                          <a:effectLst/>
                        </a:rPr>
                        <a:t> Entomologist</a:t>
                      </a:r>
                      <a:br>
                        <a:rPr lang="en-US" dirty="0">
                          <a:effectLst/>
                        </a:rPr>
                      </a:br>
                      <a:r>
                        <a:rPr lang="en-US" u="sng" dirty="0">
                          <a:solidFill>
                            <a:srgbClr val="0071BC"/>
                          </a:solidFill>
                          <a:effectLst/>
                          <a:hlinkClick r:id="rId5"/>
                        </a:rPr>
                        <a:t>lee.cohnstaedt@usda.gov</a:t>
                      </a:r>
                      <a:endParaRPr lang="en-US" dirty="0">
                        <a:effectLst/>
                      </a:endParaRPr>
                    </a:p>
                  </a:txBody>
                  <a:tcPr>
                    <a:lnL>
                      <a:noFill/>
                    </a:lnL>
                    <a:lnR>
                      <a:noFill/>
                    </a:lnR>
                    <a:lnT>
                      <a:noFill/>
                    </a:lnT>
                    <a:lnB>
                      <a:noFill/>
                    </a:lnB>
                    <a:solidFill>
                      <a:srgbClr val="FFFFFF"/>
                    </a:solidFill>
                  </a:tcPr>
                </a:tc>
                <a:extLst>
                  <a:ext uri="{0D108BD9-81ED-4DB2-BD59-A6C34878D82A}">
                    <a16:rowId xmlns:a16="http://schemas.microsoft.com/office/drawing/2014/main" val="717725014"/>
                  </a:ext>
                </a:extLst>
              </a:tr>
            </a:tbl>
          </a:graphicData>
        </a:graphic>
      </p:graphicFrame>
      <p:sp>
        <p:nvSpPr>
          <p:cNvPr id="5" name="Rectangle 4">
            <a:extLst>
              <a:ext uri="{FF2B5EF4-FFF2-40B4-BE49-F238E27FC236}">
                <a16:creationId xmlns:a16="http://schemas.microsoft.com/office/drawing/2014/main" id="{32DA5FB8-7233-0A5B-B9A9-4D73F8082E2B}"/>
              </a:ext>
            </a:extLst>
          </p:cNvPr>
          <p:cNvSpPr>
            <a:spLocks noChangeArrowheads="1"/>
          </p:cNvSpPr>
          <p:nvPr/>
        </p:nvSpPr>
        <p:spPr bwMode="auto">
          <a:xfrm>
            <a:off x="184935" y="4650911"/>
            <a:ext cx="12192000" cy="0"/>
          </a:xfrm>
          <a:prstGeom prst="rect">
            <a:avLst/>
          </a:prstGeom>
          <a:solidFill>
            <a:srgbClr val="D6D7D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15870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D6833CE4-29CC-921C-7740-2CD56584A1B6}"/>
              </a:ext>
            </a:extLst>
          </p:cNvPr>
          <p:cNvSpPr>
            <a:spLocks noChangeArrowheads="1"/>
          </p:cNvSpPr>
          <p:nvPr/>
        </p:nvSpPr>
        <p:spPr bwMode="auto">
          <a:xfrm>
            <a:off x="184935" y="4666786"/>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DA3D03D3-E277-690C-B5FA-A1AECD2EE49F}"/>
              </a:ext>
            </a:extLst>
          </p:cNvPr>
          <p:cNvSpPr txBox="1"/>
          <p:nvPr/>
        </p:nvSpPr>
        <p:spPr>
          <a:xfrm>
            <a:off x="7791236" y="2913946"/>
            <a:ext cx="4244081" cy="1477328"/>
          </a:xfrm>
          <a:prstGeom prst="rect">
            <a:avLst/>
          </a:prstGeom>
          <a:noFill/>
        </p:spPr>
        <p:txBody>
          <a:bodyPr wrap="square">
            <a:spAutoFit/>
          </a:bodyPr>
          <a:lstStyle/>
          <a:p>
            <a:r>
              <a:rPr lang="en-US" b="1" dirty="0">
                <a:effectLst/>
              </a:rPr>
              <a:t>Amy Hudson</a:t>
            </a:r>
          </a:p>
          <a:p>
            <a:r>
              <a:rPr lang="en-US" b="1" dirty="0"/>
              <a:t>USDA-ARS</a:t>
            </a:r>
            <a:br>
              <a:rPr lang="en-US" dirty="0">
                <a:effectLst/>
              </a:rPr>
            </a:br>
            <a:r>
              <a:rPr lang="en-US" u="sng" dirty="0">
                <a:solidFill>
                  <a:srgbClr val="0071BC"/>
                </a:solidFill>
                <a:effectLst/>
                <a:hlinkClick r:id="rId4"/>
              </a:rPr>
              <a:t>Arthropod Borne Animal Disease Research</a:t>
            </a:r>
            <a:br>
              <a:rPr lang="en-US" dirty="0">
                <a:effectLst/>
              </a:rPr>
            </a:br>
            <a:r>
              <a:rPr lang="en-US" dirty="0" err="1">
                <a:effectLst/>
              </a:rPr>
              <a:t>Research</a:t>
            </a:r>
            <a:r>
              <a:rPr lang="en-US" dirty="0">
                <a:effectLst/>
              </a:rPr>
              <a:t> Ecologist</a:t>
            </a:r>
            <a:br>
              <a:rPr lang="en-US" dirty="0">
                <a:effectLst/>
              </a:rPr>
            </a:br>
            <a:r>
              <a:rPr lang="en-US" u="sng" dirty="0">
                <a:solidFill>
                  <a:srgbClr val="0071BC"/>
                </a:solidFill>
                <a:effectLst/>
                <a:hlinkClick r:id="rId6"/>
              </a:rPr>
              <a:t>amy.hudson@usda.gov</a:t>
            </a:r>
            <a:endParaRPr lang="en-US" dirty="0">
              <a:effectLst/>
            </a:endParaRPr>
          </a:p>
        </p:txBody>
      </p:sp>
      <p:sp>
        <p:nvSpPr>
          <p:cNvPr id="8" name="TextBox 7">
            <a:extLst>
              <a:ext uri="{FF2B5EF4-FFF2-40B4-BE49-F238E27FC236}">
                <a16:creationId xmlns:a16="http://schemas.microsoft.com/office/drawing/2014/main" id="{09D4494D-1AF5-AD54-E5D6-F441F9F38846}"/>
              </a:ext>
            </a:extLst>
          </p:cNvPr>
          <p:cNvSpPr txBox="1"/>
          <p:nvPr/>
        </p:nvSpPr>
        <p:spPr>
          <a:xfrm>
            <a:off x="5239820" y="4705096"/>
            <a:ext cx="6579938" cy="1477328"/>
          </a:xfrm>
          <a:prstGeom prst="rect">
            <a:avLst/>
          </a:prstGeom>
          <a:noFill/>
        </p:spPr>
        <p:txBody>
          <a:bodyPr wrap="square">
            <a:spAutoFit/>
          </a:bodyPr>
          <a:lstStyle/>
          <a:p>
            <a:r>
              <a:rPr lang="en-US" b="1" dirty="0">
                <a:effectLst/>
              </a:rPr>
              <a:t>Melanie Boudreau</a:t>
            </a:r>
          </a:p>
          <a:p>
            <a:pPr algn="l" fontAlgn="base"/>
            <a:r>
              <a:rPr lang="en-US" b="1" dirty="0">
                <a:effectLst/>
              </a:rPr>
              <a:t>Mississippi State University</a:t>
            </a:r>
            <a:br>
              <a:rPr lang="en-US" dirty="0">
                <a:effectLst/>
              </a:rPr>
            </a:br>
            <a:r>
              <a:rPr lang="en-US" i="0" dirty="0">
                <a:effectLst/>
              </a:rPr>
              <a:t>Assistant Research Professor - Geospatial and Conservation Science</a:t>
            </a:r>
          </a:p>
          <a:p>
            <a:pPr algn="l" fontAlgn="base"/>
            <a:r>
              <a:rPr lang="en-US" i="0" dirty="0">
                <a:effectLst/>
              </a:rPr>
              <a:t>Department of Wildlife, Aquaculture, and Fisheries</a:t>
            </a:r>
          </a:p>
          <a:p>
            <a:pPr algn="l" fontAlgn="base"/>
            <a:r>
              <a:rPr lang="en-US" u="sng" dirty="0">
                <a:solidFill>
                  <a:srgbClr val="0071BC"/>
                </a:solidFill>
                <a:hlinkClick r:id="rId7"/>
              </a:rPr>
              <a:t>mel.r.boudreau@gmail.com</a:t>
            </a:r>
            <a:r>
              <a:rPr lang="en-US" u="sng" dirty="0">
                <a:solidFill>
                  <a:srgbClr val="0071BC"/>
                </a:solidFill>
              </a:rPr>
              <a:t> </a:t>
            </a:r>
            <a:endParaRPr lang="en-US" dirty="0"/>
          </a:p>
        </p:txBody>
      </p:sp>
      <p:graphicFrame>
        <p:nvGraphicFramePr>
          <p:cNvPr id="9" name="Table 8">
            <a:extLst>
              <a:ext uri="{FF2B5EF4-FFF2-40B4-BE49-F238E27FC236}">
                <a16:creationId xmlns:a16="http://schemas.microsoft.com/office/drawing/2014/main" id="{E88CC40D-BC50-846D-4FBE-2A8A503B6A54}"/>
              </a:ext>
            </a:extLst>
          </p:cNvPr>
          <p:cNvGraphicFramePr>
            <a:graphicFrameLocks noGrp="1"/>
          </p:cNvGraphicFramePr>
          <p:nvPr/>
        </p:nvGraphicFramePr>
        <p:xfrm>
          <a:off x="4141538" y="2947718"/>
          <a:ext cx="3721617" cy="1737360"/>
        </p:xfrm>
        <a:graphic>
          <a:graphicData uri="http://schemas.openxmlformats.org/drawingml/2006/table">
            <a:tbl>
              <a:tblPr/>
              <a:tblGrid>
                <a:gridCol w="3721617">
                  <a:extLst>
                    <a:ext uri="{9D8B030D-6E8A-4147-A177-3AD203B41FA5}">
                      <a16:colId xmlns:a16="http://schemas.microsoft.com/office/drawing/2014/main" val="2873349343"/>
                    </a:ext>
                  </a:extLst>
                </a:gridCol>
              </a:tblGrid>
              <a:tr h="0">
                <a:tc>
                  <a:txBody>
                    <a:bodyPr/>
                    <a:lstStyle/>
                    <a:p>
                      <a:r>
                        <a:rPr lang="en-US" b="1" dirty="0">
                          <a:effectLst/>
                        </a:rPr>
                        <a:t>Brian Stucky</a:t>
                      </a:r>
                    </a:p>
                    <a:p>
                      <a:r>
                        <a:rPr lang="en-US" b="1" dirty="0">
                          <a:effectLst/>
                        </a:rPr>
                        <a:t>USDA-ARS</a:t>
                      </a:r>
                      <a:br>
                        <a:rPr lang="en-US" dirty="0">
                          <a:effectLst/>
                        </a:rPr>
                      </a:br>
                      <a:r>
                        <a:rPr lang="en-US" u="sng" dirty="0">
                          <a:solidFill>
                            <a:srgbClr val="0071BC"/>
                          </a:solidFill>
                          <a:effectLst/>
                          <a:hlinkClick r:id="rId8"/>
                        </a:rPr>
                        <a:t>Animal Production and Protection</a:t>
                      </a:r>
                      <a:br>
                        <a:rPr lang="en-US" dirty="0">
                          <a:effectLst/>
                        </a:rPr>
                      </a:br>
                      <a:r>
                        <a:rPr lang="en-US" dirty="0">
                          <a:effectLst/>
                        </a:rPr>
                        <a:t>Acting Chief Scientific Information Officer-Computational Biologist</a:t>
                      </a:r>
                      <a:br>
                        <a:rPr lang="en-US" dirty="0">
                          <a:effectLst/>
                        </a:rPr>
                      </a:br>
                      <a:r>
                        <a:rPr lang="en-US" u="sng" dirty="0">
                          <a:solidFill>
                            <a:srgbClr val="0071BC"/>
                          </a:solidFill>
                          <a:effectLst/>
                          <a:hlinkClick r:id="rId9"/>
                        </a:rPr>
                        <a:t>brian.stucky@usda.gov</a:t>
                      </a:r>
                      <a:endParaRPr lang="en-US" dirty="0">
                        <a:effectLst/>
                      </a:endParaRPr>
                    </a:p>
                  </a:txBody>
                  <a:tcPr>
                    <a:lnL>
                      <a:noFill/>
                    </a:lnL>
                    <a:lnR>
                      <a:noFill/>
                    </a:lnR>
                    <a:lnT>
                      <a:noFill/>
                    </a:lnT>
                    <a:lnB>
                      <a:noFill/>
                    </a:lnB>
                    <a:solidFill>
                      <a:srgbClr val="FFFFFF"/>
                    </a:solidFill>
                  </a:tcPr>
                </a:tc>
                <a:extLst>
                  <a:ext uri="{0D108BD9-81ED-4DB2-BD59-A6C34878D82A}">
                    <a16:rowId xmlns:a16="http://schemas.microsoft.com/office/drawing/2014/main" val="2541190417"/>
                  </a:ext>
                </a:extLst>
              </a:tr>
            </a:tbl>
          </a:graphicData>
        </a:graphic>
      </p:graphicFrame>
      <p:sp>
        <p:nvSpPr>
          <p:cNvPr id="10" name="Rectangle 7">
            <a:extLst>
              <a:ext uri="{FF2B5EF4-FFF2-40B4-BE49-F238E27FC236}">
                <a16:creationId xmlns:a16="http://schemas.microsoft.com/office/drawing/2014/main" id="{CE06DF58-5CE5-9967-414D-D30F4EAED7B9}"/>
              </a:ext>
            </a:extLst>
          </p:cNvPr>
          <p:cNvSpPr>
            <a:spLocks noChangeArrowheads="1"/>
          </p:cNvSpPr>
          <p:nvPr/>
        </p:nvSpPr>
        <p:spPr bwMode="auto">
          <a:xfrm>
            <a:off x="1096963" y="3263900"/>
            <a:ext cx="4511051" cy="0"/>
          </a:xfrm>
          <a:prstGeom prst="rect">
            <a:avLst/>
          </a:prstGeom>
          <a:solidFill>
            <a:srgbClr val="D6D7D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870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9E7917A1-28E7-FF07-3B67-5263CE43FA2C}"/>
              </a:ext>
            </a:extLst>
          </p:cNvPr>
          <p:cNvSpPr txBox="1"/>
          <p:nvPr/>
        </p:nvSpPr>
        <p:spPr>
          <a:xfrm>
            <a:off x="187388" y="1440474"/>
            <a:ext cx="6097712" cy="1477328"/>
          </a:xfrm>
          <a:prstGeom prst="rect">
            <a:avLst/>
          </a:prstGeom>
          <a:noFill/>
        </p:spPr>
        <p:txBody>
          <a:bodyPr wrap="square">
            <a:spAutoFit/>
          </a:bodyPr>
          <a:lstStyle/>
          <a:p>
            <a:r>
              <a:rPr lang="en-US" b="1" dirty="0">
                <a:solidFill>
                  <a:schemeClr val="tx1"/>
                </a:solidFill>
                <a:effectLst/>
              </a:rPr>
              <a:t>Amber Mooney</a:t>
            </a:r>
          </a:p>
          <a:p>
            <a:r>
              <a:rPr lang="en-US" b="1" dirty="0">
                <a:solidFill>
                  <a:schemeClr val="tx1"/>
                </a:solidFill>
                <a:effectLst/>
              </a:rPr>
              <a:t>USDA-ARS</a:t>
            </a:r>
            <a:br>
              <a:rPr lang="en-US" dirty="0">
                <a:effectLst/>
              </a:rPr>
            </a:br>
            <a:r>
              <a:rPr lang="en-US" u="sng" dirty="0">
                <a:solidFill>
                  <a:srgbClr val="0071BC"/>
                </a:solidFill>
                <a:effectLst/>
                <a:hlinkClick r:id="rId2"/>
              </a:rPr>
              <a:t>Foreign Animal Disease Research</a:t>
            </a:r>
            <a:br>
              <a:rPr lang="en-US" dirty="0">
                <a:effectLst/>
              </a:rPr>
            </a:br>
            <a:r>
              <a:rPr lang="en-US" dirty="0"/>
              <a:t>Postdoctoral Fellow</a:t>
            </a:r>
          </a:p>
          <a:p>
            <a:r>
              <a:rPr lang="en-US" u="sng" dirty="0">
                <a:solidFill>
                  <a:srgbClr val="0071BC"/>
                </a:solidFill>
                <a:hlinkClick r:id="rId10"/>
              </a:rPr>
              <a:t>a</a:t>
            </a:r>
            <a:r>
              <a:rPr lang="en-US" u="sng" dirty="0">
                <a:solidFill>
                  <a:srgbClr val="0071BC"/>
                </a:solidFill>
                <a:effectLst/>
                <a:hlinkClick r:id="rId10"/>
              </a:rPr>
              <a:t>mber.mooney@usda.gov</a:t>
            </a:r>
            <a:endParaRPr lang="en-US" dirty="0">
              <a:effectLst/>
            </a:endParaRPr>
          </a:p>
        </p:txBody>
      </p:sp>
      <p:sp>
        <p:nvSpPr>
          <p:cNvPr id="13" name="TextBox 12">
            <a:extLst>
              <a:ext uri="{FF2B5EF4-FFF2-40B4-BE49-F238E27FC236}">
                <a16:creationId xmlns:a16="http://schemas.microsoft.com/office/drawing/2014/main" id="{E47D895D-F63A-66CC-1AD6-F848EBF97A42}"/>
              </a:ext>
            </a:extLst>
          </p:cNvPr>
          <p:cNvSpPr txBox="1"/>
          <p:nvPr/>
        </p:nvSpPr>
        <p:spPr>
          <a:xfrm>
            <a:off x="4141538" y="1428537"/>
            <a:ext cx="6097712" cy="1477328"/>
          </a:xfrm>
          <a:prstGeom prst="rect">
            <a:avLst/>
          </a:prstGeom>
          <a:noFill/>
        </p:spPr>
        <p:txBody>
          <a:bodyPr wrap="square">
            <a:spAutoFit/>
          </a:bodyPr>
          <a:lstStyle/>
          <a:p>
            <a:r>
              <a:rPr lang="en-US" b="1" dirty="0">
                <a:solidFill>
                  <a:schemeClr val="tx1"/>
                </a:solidFill>
                <a:effectLst/>
              </a:rPr>
              <a:t>Chad Fautt</a:t>
            </a:r>
          </a:p>
          <a:p>
            <a:r>
              <a:rPr lang="en-US" b="1" dirty="0">
                <a:solidFill>
                  <a:schemeClr val="tx1"/>
                </a:solidFill>
                <a:effectLst/>
              </a:rPr>
              <a:t>USDA-ARS</a:t>
            </a:r>
            <a:br>
              <a:rPr lang="en-US" dirty="0">
                <a:effectLst/>
              </a:rPr>
            </a:br>
            <a:r>
              <a:rPr lang="en-US" u="sng" dirty="0">
                <a:solidFill>
                  <a:srgbClr val="0071BC"/>
                </a:solidFill>
                <a:effectLst/>
                <a:hlinkClick r:id="rId2"/>
              </a:rPr>
              <a:t>Foreign Animal Disease Research</a:t>
            </a:r>
            <a:br>
              <a:rPr lang="en-US" dirty="0">
                <a:effectLst/>
              </a:rPr>
            </a:br>
            <a:r>
              <a:rPr lang="en-US" dirty="0"/>
              <a:t>Postdoctoral Fellow</a:t>
            </a:r>
            <a:br>
              <a:rPr lang="en-US" dirty="0">
                <a:effectLst/>
              </a:rPr>
            </a:br>
            <a:r>
              <a:rPr lang="en-US" u="sng" dirty="0">
                <a:solidFill>
                  <a:srgbClr val="0071BC"/>
                </a:solidFill>
                <a:effectLst/>
                <a:hlinkClick r:id="rId11"/>
              </a:rPr>
              <a:t>chad.fautt@usda.gov</a:t>
            </a:r>
            <a:endParaRPr lang="en-US" dirty="0">
              <a:effectLst/>
            </a:endParaRPr>
          </a:p>
        </p:txBody>
      </p:sp>
      <p:pic>
        <p:nvPicPr>
          <p:cNvPr id="17" name="Picture 16" descr="A close-up of a logo&#10;&#10;Description automatically generated">
            <a:extLst>
              <a:ext uri="{FF2B5EF4-FFF2-40B4-BE49-F238E27FC236}">
                <a16:creationId xmlns:a16="http://schemas.microsoft.com/office/drawing/2014/main" id="{46EC3E50-B7E8-15CA-2B6E-237B6E39F81C}"/>
              </a:ext>
            </a:extLst>
          </p:cNvPr>
          <p:cNvPicPr>
            <a:picLocks noChangeAspect="1"/>
          </p:cNvPicPr>
          <p:nvPr/>
        </p:nvPicPr>
        <p:blipFill>
          <a:blip r:embed="rId12"/>
          <a:stretch>
            <a:fillRect/>
          </a:stretch>
        </p:blipFill>
        <p:spPr>
          <a:xfrm>
            <a:off x="8532901" y="217042"/>
            <a:ext cx="3619500" cy="1266825"/>
          </a:xfrm>
          <a:prstGeom prst="rect">
            <a:avLst/>
          </a:prstGeom>
        </p:spPr>
      </p:pic>
      <p:pic>
        <p:nvPicPr>
          <p:cNvPr id="2054" name="Picture 6" descr="SCINet">
            <a:extLst>
              <a:ext uri="{FF2B5EF4-FFF2-40B4-BE49-F238E27FC236}">
                <a16:creationId xmlns:a16="http://schemas.microsoft.com/office/drawing/2014/main" id="{FA72BCFB-5A11-4826-2B4D-1549B9AC8FEF}"/>
              </a:ext>
            </a:extLst>
          </p:cNvPr>
          <p:cNvPicPr>
            <a:picLocks noChangeAspect="1" noChangeArrowheads="1"/>
          </p:cNvPicPr>
          <p:nvPr/>
        </p:nvPicPr>
        <p:blipFill>
          <a:blip r:link="rId13">
            <a:extLst>
              <a:ext uri="{28A0092B-C50C-407E-A947-70E740481C1C}">
                <a14:useLocalDpi xmlns:a14="http://schemas.microsoft.com/office/drawing/2010/main" val="0"/>
              </a:ext>
            </a:extLst>
          </a:blip>
          <a:srcRect/>
          <a:stretch>
            <a:fillRect/>
          </a:stretch>
        </p:blipFill>
        <p:spPr bwMode="auto">
          <a:xfrm>
            <a:off x="7680619" y="1613686"/>
            <a:ext cx="4312433" cy="1222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6" descr="A close-up of a logo&#10;&#10;Description automatically generated">
            <a:extLst>
              <a:ext uri="{FF2B5EF4-FFF2-40B4-BE49-F238E27FC236}">
                <a16:creationId xmlns:a16="http://schemas.microsoft.com/office/drawing/2014/main" id="{22EB0CFE-A10C-8AD0-0DD8-B95487755DF7}"/>
              </a:ext>
            </a:extLst>
          </p:cNvPr>
          <p:cNvPicPr>
            <a:picLocks noChangeAspect="1"/>
          </p:cNvPicPr>
          <p:nvPr/>
        </p:nvPicPr>
        <p:blipFill>
          <a:blip r:embed="rId14"/>
          <a:stretch>
            <a:fillRect/>
          </a:stretch>
        </p:blipFill>
        <p:spPr>
          <a:xfrm>
            <a:off x="5239820" y="61551"/>
            <a:ext cx="1905000" cy="1905000"/>
          </a:xfrm>
          <a:prstGeom prst="rect">
            <a:avLst/>
          </a:prstGeom>
        </p:spPr>
      </p:pic>
      <p:pic>
        <p:nvPicPr>
          <p:cNvPr id="29" name="Picture 28" descr="A logo of a state&#10;&#10;Description automatically generated">
            <a:extLst>
              <a:ext uri="{FF2B5EF4-FFF2-40B4-BE49-F238E27FC236}">
                <a16:creationId xmlns:a16="http://schemas.microsoft.com/office/drawing/2014/main" id="{070092CE-B9F1-6981-753A-740094FB99F1}"/>
              </a:ext>
            </a:extLst>
          </p:cNvPr>
          <p:cNvPicPr>
            <a:picLocks noChangeAspect="1"/>
          </p:cNvPicPr>
          <p:nvPr/>
        </p:nvPicPr>
        <p:blipFill>
          <a:blip r:embed="rId15"/>
          <a:stretch>
            <a:fillRect/>
          </a:stretch>
        </p:blipFill>
        <p:spPr>
          <a:xfrm>
            <a:off x="6903127" y="372305"/>
            <a:ext cx="1776217" cy="1069418"/>
          </a:xfrm>
          <a:prstGeom prst="rect">
            <a:avLst/>
          </a:prstGeom>
        </p:spPr>
      </p:pic>
    </p:spTree>
    <p:extLst>
      <p:ext uri="{BB962C8B-B14F-4D97-AF65-F5344CB8AC3E}">
        <p14:creationId xmlns:p14="http://schemas.microsoft.com/office/powerpoint/2010/main" val="2960504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8" descr="A graph with colorful lines&#10;&#10;Description automatically generated with medium confidence">
            <a:extLst>
              <a:ext uri="{FF2B5EF4-FFF2-40B4-BE49-F238E27FC236}">
                <a16:creationId xmlns:a16="http://schemas.microsoft.com/office/drawing/2014/main" id="{0351F273-DC37-B0F6-CEFB-A97234EA06AF}"/>
              </a:ext>
            </a:extLst>
          </p:cNvPr>
          <p:cNvPicPr>
            <a:picLocks noChangeAspect="1"/>
          </p:cNvPicPr>
          <p:nvPr/>
        </p:nvPicPr>
        <p:blipFill>
          <a:blip r:embed="rId2"/>
          <a:stretch>
            <a:fillRect/>
          </a:stretch>
        </p:blipFill>
        <p:spPr>
          <a:xfrm>
            <a:off x="494776" y="1894407"/>
            <a:ext cx="10929178" cy="3255941"/>
          </a:xfrm>
          <a:prstGeom prst="rect">
            <a:avLst/>
          </a:prstGeom>
        </p:spPr>
      </p:pic>
      <p:sp>
        <p:nvSpPr>
          <p:cNvPr id="3" name="Rectangle 2">
            <a:extLst>
              <a:ext uri="{FF2B5EF4-FFF2-40B4-BE49-F238E27FC236}">
                <a16:creationId xmlns:a16="http://schemas.microsoft.com/office/drawing/2014/main" id="{C47C1C6B-783F-ABFA-DFB0-6FB9238702EF}"/>
              </a:ext>
            </a:extLst>
          </p:cNvPr>
          <p:cNvSpPr/>
          <p:nvPr/>
        </p:nvSpPr>
        <p:spPr>
          <a:xfrm>
            <a:off x="398105" y="4236859"/>
            <a:ext cx="11183007" cy="11981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59E706A6-C7F1-3329-CC47-7B1E7BF0EBEA}"/>
              </a:ext>
            </a:extLst>
          </p:cNvPr>
          <p:cNvGrpSpPr/>
          <p:nvPr/>
        </p:nvGrpSpPr>
        <p:grpSpPr>
          <a:xfrm>
            <a:off x="1028724" y="4112916"/>
            <a:ext cx="10363698" cy="333632"/>
            <a:chOff x="1166647" y="4985908"/>
            <a:chExt cx="10363698" cy="333632"/>
          </a:xfrm>
        </p:grpSpPr>
        <p:sp>
          <p:nvSpPr>
            <p:cNvPr id="5" name="Rectangle 4">
              <a:extLst>
                <a:ext uri="{FF2B5EF4-FFF2-40B4-BE49-F238E27FC236}">
                  <a16:creationId xmlns:a16="http://schemas.microsoft.com/office/drawing/2014/main" id="{E89FF284-833A-9BEE-3151-2BBC50C5752F}"/>
                </a:ext>
              </a:extLst>
            </p:cNvPr>
            <p:cNvSpPr/>
            <p:nvPr/>
          </p:nvSpPr>
          <p:spPr>
            <a:xfrm>
              <a:off x="9148649" y="4985908"/>
              <a:ext cx="2381696" cy="33363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E7C5B87-2883-3635-C267-92C70BFDBFDB}"/>
                </a:ext>
              </a:extLst>
            </p:cNvPr>
            <p:cNvSpPr/>
            <p:nvPr/>
          </p:nvSpPr>
          <p:spPr>
            <a:xfrm>
              <a:off x="8082454" y="4985908"/>
              <a:ext cx="1034663" cy="33363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CA670DA-A6D2-7B10-099A-E6405835AC31}"/>
                </a:ext>
              </a:extLst>
            </p:cNvPr>
            <p:cNvSpPr/>
            <p:nvPr/>
          </p:nvSpPr>
          <p:spPr>
            <a:xfrm>
              <a:off x="7620000" y="4985908"/>
              <a:ext cx="441930" cy="33363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7608220-FEFA-CBFA-E50D-937FF82F1D79}"/>
                </a:ext>
              </a:extLst>
            </p:cNvPr>
            <p:cNvSpPr/>
            <p:nvPr/>
          </p:nvSpPr>
          <p:spPr>
            <a:xfrm>
              <a:off x="6096000" y="4985908"/>
              <a:ext cx="1492964" cy="33363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AFA9007-A685-AE62-80BF-9F12BE603C23}"/>
                </a:ext>
              </a:extLst>
            </p:cNvPr>
            <p:cNvSpPr/>
            <p:nvPr/>
          </p:nvSpPr>
          <p:spPr>
            <a:xfrm>
              <a:off x="5602013" y="4985908"/>
              <a:ext cx="473461" cy="33363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A8A5549-9712-738C-E660-59FEA1709D16}"/>
                </a:ext>
              </a:extLst>
            </p:cNvPr>
            <p:cNvSpPr/>
            <p:nvPr/>
          </p:nvSpPr>
          <p:spPr>
            <a:xfrm>
              <a:off x="4887311" y="4985908"/>
              <a:ext cx="683668" cy="33363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21A1A4-3474-FD59-558A-FB24F9F2F22D}"/>
                </a:ext>
              </a:extLst>
            </p:cNvPr>
            <p:cNvSpPr/>
            <p:nvPr/>
          </p:nvSpPr>
          <p:spPr>
            <a:xfrm>
              <a:off x="3752193" y="4985908"/>
              <a:ext cx="1114593" cy="33363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2ED28DD-C61B-A3CC-A7D8-F2643970C27B}"/>
                </a:ext>
              </a:extLst>
            </p:cNvPr>
            <p:cNvSpPr/>
            <p:nvPr/>
          </p:nvSpPr>
          <p:spPr>
            <a:xfrm>
              <a:off x="2396360" y="4985908"/>
              <a:ext cx="1335310" cy="33363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BC2E3B5-8151-5B32-B25C-4C29E9E90B47}"/>
                </a:ext>
              </a:extLst>
            </p:cNvPr>
            <p:cNvSpPr/>
            <p:nvPr/>
          </p:nvSpPr>
          <p:spPr>
            <a:xfrm>
              <a:off x="1723697" y="4985908"/>
              <a:ext cx="652138" cy="33363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BA7DB1-F34F-3DF3-CCC5-0899BB06D40A}"/>
                </a:ext>
              </a:extLst>
            </p:cNvPr>
            <p:cNvSpPr/>
            <p:nvPr/>
          </p:nvSpPr>
          <p:spPr>
            <a:xfrm>
              <a:off x="1166647" y="4985908"/>
              <a:ext cx="526015" cy="33363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1980CD7-2FA0-FD7E-9F88-9FAD050D4F5C}"/>
                </a:ext>
              </a:extLst>
            </p:cNvPr>
            <p:cNvSpPr txBox="1"/>
            <p:nvPr/>
          </p:nvSpPr>
          <p:spPr>
            <a:xfrm>
              <a:off x="1278191" y="5002757"/>
              <a:ext cx="293670" cy="276999"/>
            </a:xfrm>
            <a:prstGeom prst="rect">
              <a:avLst/>
            </a:prstGeom>
            <a:noFill/>
          </p:spPr>
          <p:txBody>
            <a:bodyPr wrap="none" rtlCol="0">
              <a:spAutoFit/>
            </a:bodyPr>
            <a:lstStyle/>
            <a:p>
              <a:r>
                <a:rPr lang="en-US" sz="1200" b="1" dirty="0"/>
                <a:t>C</a:t>
              </a:r>
            </a:p>
          </p:txBody>
        </p:sp>
        <p:sp>
          <p:nvSpPr>
            <p:cNvPr id="16" name="TextBox 15">
              <a:extLst>
                <a:ext uri="{FF2B5EF4-FFF2-40B4-BE49-F238E27FC236}">
                  <a16:creationId xmlns:a16="http://schemas.microsoft.com/office/drawing/2014/main" id="{693BD559-5A14-46B0-A5C3-D3210772270F}"/>
                </a:ext>
              </a:extLst>
            </p:cNvPr>
            <p:cNvSpPr txBox="1"/>
            <p:nvPr/>
          </p:nvSpPr>
          <p:spPr>
            <a:xfrm>
              <a:off x="1898301" y="5002757"/>
              <a:ext cx="311304" cy="276999"/>
            </a:xfrm>
            <a:prstGeom prst="rect">
              <a:avLst/>
            </a:prstGeom>
            <a:noFill/>
          </p:spPr>
          <p:txBody>
            <a:bodyPr wrap="none" rtlCol="0">
              <a:spAutoFit/>
            </a:bodyPr>
            <a:lstStyle/>
            <a:p>
              <a:r>
                <a:rPr lang="en-US" sz="1200" b="1" dirty="0"/>
                <a:t>M</a:t>
              </a:r>
            </a:p>
          </p:txBody>
        </p:sp>
        <p:sp>
          <p:nvSpPr>
            <p:cNvPr id="17" name="TextBox 16">
              <a:extLst>
                <a:ext uri="{FF2B5EF4-FFF2-40B4-BE49-F238E27FC236}">
                  <a16:creationId xmlns:a16="http://schemas.microsoft.com/office/drawing/2014/main" id="{72661CDF-18CF-9C6A-F1B4-3B0DE4E14745}"/>
                </a:ext>
              </a:extLst>
            </p:cNvPr>
            <p:cNvSpPr txBox="1"/>
            <p:nvPr/>
          </p:nvSpPr>
          <p:spPr>
            <a:xfrm>
              <a:off x="2896785" y="5013267"/>
              <a:ext cx="272832" cy="276999"/>
            </a:xfrm>
            <a:prstGeom prst="rect">
              <a:avLst/>
            </a:prstGeom>
            <a:noFill/>
          </p:spPr>
          <p:txBody>
            <a:bodyPr wrap="none" rtlCol="0">
              <a:spAutoFit/>
            </a:bodyPr>
            <a:lstStyle/>
            <a:p>
              <a:r>
                <a:rPr lang="en-US" sz="1200" b="1" dirty="0"/>
                <a:t>E</a:t>
              </a:r>
            </a:p>
          </p:txBody>
        </p:sp>
        <p:sp>
          <p:nvSpPr>
            <p:cNvPr id="18" name="TextBox 17">
              <a:extLst>
                <a:ext uri="{FF2B5EF4-FFF2-40B4-BE49-F238E27FC236}">
                  <a16:creationId xmlns:a16="http://schemas.microsoft.com/office/drawing/2014/main" id="{B5D6E141-E3DE-5834-9599-6372C9547325}"/>
                </a:ext>
              </a:extLst>
            </p:cNvPr>
            <p:cNvSpPr txBox="1"/>
            <p:nvPr/>
          </p:nvSpPr>
          <p:spPr>
            <a:xfrm>
              <a:off x="4084454" y="5013267"/>
              <a:ext cx="436338" cy="276999"/>
            </a:xfrm>
            <a:prstGeom prst="rect">
              <a:avLst/>
            </a:prstGeom>
            <a:noFill/>
          </p:spPr>
          <p:txBody>
            <a:bodyPr wrap="none" rtlCol="0">
              <a:spAutoFit/>
            </a:bodyPr>
            <a:lstStyle/>
            <a:p>
              <a:r>
                <a:rPr lang="en-US" sz="1200" b="1" dirty="0"/>
                <a:t>NS1</a:t>
              </a:r>
            </a:p>
          </p:txBody>
        </p:sp>
        <p:sp>
          <p:nvSpPr>
            <p:cNvPr id="19" name="TextBox 18">
              <a:extLst>
                <a:ext uri="{FF2B5EF4-FFF2-40B4-BE49-F238E27FC236}">
                  <a16:creationId xmlns:a16="http://schemas.microsoft.com/office/drawing/2014/main" id="{87F537C6-D27B-A49B-3F9A-E9F86030D09C}"/>
                </a:ext>
              </a:extLst>
            </p:cNvPr>
            <p:cNvSpPr txBox="1"/>
            <p:nvPr/>
          </p:nvSpPr>
          <p:spPr>
            <a:xfrm>
              <a:off x="4946301" y="5013267"/>
              <a:ext cx="529312" cy="276999"/>
            </a:xfrm>
            <a:prstGeom prst="rect">
              <a:avLst/>
            </a:prstGeom>
            <a:noFill/>
          </p:spPr>
          <p:txBody>
            <a:bodyPr wrap="none" rtlCol="0">
              <a:spAutoFit/>
            </a:bodyPr>
            <a:lstStyle/>
            <a:p>
              <a:r>
                <a:rPr lang="en-US" sz="1200" b="1" dirty="0"/>
                <a:t>NS2A</a:t>
              </a:r>
            </a:p>
          </p:txBody>
        </p:sp>
        <p:sp>
          <p:nvSpPr>
            <p:cNvPr id="20" name="TextBox 19">
              <a:extLst>
                <a:ext uri="{FF2B5EF4-FFF2-40B4-BE49-F238E27FC236}">
                  <a16:creationId xmlns:a16="http://schemas.microsoft.com/office/drawing/2014/main" id="{6AF101B6-C465-BCF7-7913-18BD550C35E7}"/>
                </a:ext>
              </a:extLst>
            </p:cNvPr>
            <p:cNvSpPr txBox="1"/>
            <p:nvPr/>
          </p:nvSpPr>
          <p:spPr>
            <a:xfrm>
              <a:off x="5550090" y="5006927"/>
              <a:ext cx="522900" cy="276999"/>
            </a:xfrm>
            <a:prstGeom prst="rect">
              <a:avLst/>
            </a:prstGeom>
            <a:noFill/>
          </p:spPr>
          <p:txBody>
            <a:bodyPr wrap="none" rtlCol="0">
              <a:spAutoFit/>
            </a:bodyPr>
            <a:lstStyle/>
            <a:p>
              <a:r>
                <a:rPr lang="en-US" sz="1200" b="1" dirty="0"/>
                <a:t>NS2B</a:t>
              </a:r>
            </a:p>
          </p:txBody>
        </p:sp>
        <p:sp>
          <p:nvSpPr>
            <p:cNvPr id="21" name="TextBox 20">
              <a:extLst>
                <a:ext uri="{FF2B5EF4-FFF2-40B4-BE49-F238E27FC236}">
                  <a16:creationId xmlns:a16="http://schemas.microsoft.com/office/drawing/2014/main" id="{AA8BAA7B-DB49-49DD-7E82-DA580C7944D9}"/>
                </a:ext>
              </a:extLst>
            </p:cNvPr>
            <p:cNvSpPr txBox="1"/>
            <p:nvPr/>
          </p:nvSpPr>
          <p:spPr>
            <a:xfrm>
              <a:off x="6616815" y="5013267"/>
              <a:ext cx="436338" cy="276999"/>
            </a:xfrm>
            <a:prstGeom prst="rect">
              <a:avLst/>
            </a:prstGeom>
            <a:noFill/>
          </p:spPr>
          <p:txBody>
            <a:bodyPr wrap="none" rtlCol="0">
              <a:spAutoFit/>
            </a:bodyPr>
            <a:lstStyle/>
            <a:p>
              <a:r>
                <a:rPr lang="en-US" sz="1200" b="1" dirty="0"/>
                <a:t>NS3</a:t>
              </a:r>
            </a:p>
          </p:txBody>
        </p:sp>
        <p:sp>
          <p:nvSpPr>
            <p:cNvPr id="22" name="TextBox 21">
              <a:extLst>
                <a:ext uri="{FF2B5EF4-FFF2-40B4-BE49-F238E27FC236}">
                  <a16:creationId xmlns:a16="http://schemas.microsoft.com/office/drawing/2014/main" id="{5B5E5340-769D-F451-FF6F-847B876959FD}"/>
                </a:ext>
              </a:extLst>
            </p:cNvPr>
            <p:cNvSpPr txBox="1"/>
            <p:nvPr/>
          </p:nvSpPr>
          <p:spPr>
            <a:xfrm>
              <a:off x="7562612" y="5014224"/>
              <a:ext cx="529312" cy="276999"/>
            </a:xfrm>
            <a:prstGeom prst="rect">
              <a:avLst/>
            </a:prstGeom>
            <a:noFill/>
          </p:spPr>
          <p:txBody>
            <a:bodyPr wrap="none" rtlCol="0">
              <a:spAutoFit/>
            </a:bodyPr>
            <a:lstStyle/>
            <a:p>
              <a:r>
                <a:rPr lang="en-US" sz="1200" b="1" dirty="0"/>
                <a:t>NS4A</a:t>
              </a:r>
            </a:p>
          </p:txBody>
        </p:sp>
        <p:sp>
          <p:nvSpPr>
            <p:cNvPr id="23" name="TextBox 22">
              <a:extLst>
                <a:ext uri="{FF2B5EF4-FFF2-40B4-BE49-F238E27FC236}">
                  <a16:creationId xmlns:a16="http://schemas.microsoft.com/office/drawing/2014/main" id="{82C257C5-3CF4-DBB7-7943-DF3C567509B9}"/>
                </a:ext>
              </a:extLst>
            </p:cNvPr>
            <p:cNvSpPr txBox="1"/>
            <p:nvPr/>
          </p:nvSpPr>
          <p:spPr>
            <a:xfrm>
              <a:off x="8330393" y="5003714"/>
              <a:ext cx="522900" cy="276999"/>
            </a:xfrm>
            <a:prstGeom prst="rect">
              <a:avLst/>
            </a:prstGeom>
            <a:noFill/>
          </p:spPr>
          <p:txBody>
            <a:bodyPr wrap="none" rtlCol="0">
              <a:spAutoFit/>
            </a:bodyPr>
            <a:lstStyle/>
            <a:p>
              <a:r>
                <a:rPr lang="en-US" sz="1200" b="1" dirty="0"/>
                <a:t>NS4B</a:t>
              </a:r>
            </a:p>
          </p:txBody>
        </p:sp>
        <p:sp>
          <p:nvSpPr>
            <p:cNvPr id="24" name="TextBox 23">
              <a:extLst>
                <a:ext uri="{FF2B5EF4-FFF2-40B4-BE49-F238E27FC236}">
                  <a16:creationId xmlns:a16="http://schemas.microsoft.com/office/drawing/2014/main" id="{6F542CFD-7E66-EDAD-A7E8-42BCCB683F97}"/>
                </a:ext>
              </a:extLst>
            </p:cNvPr>
            <p:cNvSpPr txBox="1"/>
            <p:nvPr/>
          </p:nvSpPr>
          <p:spPr>
            <a:xfrm>
              <a:off x="10085982" y="5013267"/>
              <a:ext cx="436338" cy="276999"/>
            </a:xfrm>
            <a:prstGeom prst="rect">
              <a:avLst/>
            </a:prstGeom>
            <a:noFill/>
          </p:spPr>
          <p:txBody>
            <a:bodyPr wrap="none" rtlCol="0">
              <a:spAutoFit/>
            </a:bodyPr>
            <a:lstStyle/>
            <a:p>
              <a:r>
                <a:rPr lang="en-US" sz="1200" b="1" dirty="0"/>
                <a:t>NS5</a:t>
              </a:r>
            </a:p>
          </p:txBody>
        </p:sp>
      </p:grpSp>
      <p:sp>
        <p:nvSpPr>
          <p:cNvPr id="25" name="TextBox 24">
            <a:extLst>
              <a:ext uri="{FF2B5EF4-FFF2-40B4-BE49-F238E27FC236}">
                <a16:creationId xmlns:a16="http://schemas.microsoft.com/office/drawing/2014/main" id="{07002BE3-ADB0-6610-C041-60BE9BA618DE}"/>
              </a:ext>
            </a:extLst>
          </p:cNvPr>
          <p:cNvSpPr txBox="1"/>
          <p:nvPr/>
        </p:nvSpPr>
        <p:spPr>
          <a:xfrm>
            <a:off x="1589631" y="1857017"/>
            <a:ext cx="1169231" cy="276999"/>
          </a:xfrm>
          <a:prstGeom prst="rect">
            <a:avLst/>
          </a:prstGeom>
          <a:noFill/>
        </p:spPr>
        <p:txBody>
          <a:bodyPr wrap="none" rtlCol="0">
            <a:spAutoFit/>
          </a:bodyPr>
          <a:lstStyle/>
          <a:p>
            <a:r>
              <a:rPr lang="en-US" sz="1200" b="1" dirty="0">
                <a:solidFill>
                  <a:schemeClr val="bg2">
                    <a:lumMod val="75000"/>
                  </a:schemeClr>
                </a:solidFill>
              </a:rPr>
              <a:t>E-V159A (94%)</a:t>
            </a:r>
          </a:p>
        </p:txBody>
      </p:sp>
      <p:sp>
        <p:nvSpPr>
          <p:cNvPr id="26" name="TextBox 25">
            <a:extLst>
              <a:ext uri="{FF2B5EF4-FFF2-40B4-BE49-F238E27FC236}">
                <a16:creationId xmlns:a16="http://schemas.microsoft.com/office/drawing/2014/main" id="{8ED7BA34-38BB-41FD-0A44-0F1DB4B20423}"/>
              </a:ext>
            </a:extLst>
          </p:cNvPr>
          <p:cNvSpPr txBox="1"/>
          <p:nvPr/>
        </p:nvSpPr>
        <p:spPr>
          <a:xfrm>
            <a:off x="3940289" y="2282496"/>
            <a:ext cx="1471878" cy="276999"/>
          </a:xfrm>
          <a:prstGeom prst="rect">
            <a:avLst/>
          </a:prstGeom>
          <a:noFill/>
        </p:spPr>
        <p:txBody>
          <a:bodyPr wrap="none" rtlCol="0">
            <a:spAutoFit/>
          </a:bodyPr>
          <a:lstStyle/>
          <a:p>
            <a:r>
              <a:rPr lang="en-US" sz="1200" b="1" dirty="0"/>
              <a:t>NS2A-R188K (21%)</a:t>
            </a:r>
          </a:p>
        </p:txBody>
      </p:sp>
      <p:sp>
        <p:nvSpPr>
          <p:cNvPr id="27" name="TextBox 26">
            <a:extLst>
              <a:ext uri="{FF2B5EF4-FFF2-40B4-BE49-F238E27FC236}">
                <a16:creationId xmlns:a16="http://schemas.microsoft.com/office/drawing/2014/main" id="{8C9AD459-2E0D-9693-195A-E6CC60C4A893}"/>
              </a:ext>
            </a:extLst>
          </p:cNvPr>
          <p:cNvSpPr txBox="1"/>
          <p:nvPr/>
        </p:nvSpPr>
        <p:spPr>
          <a:xfrm>
            <a:off x="6553119" y="2828888"/>
            <a:ext cx="1370888" cy="276999"/>
          </a:xfrm>
          <a:prstGeom prst="rect">
            <a:avLst/>
          </a:prstGeom>
          <a:noFill/>
        </p:spPr>
        <p:txBody>
          <a:bodyPr wrap="none" rtlCol="0">
            <a:spAutoFit/>
          </a:bodyPr>
          <a:lstStyle/>
          <a:p>
            <a:r>
              <a:rPr lang="en-US" sz="1200" b="1" dirty="0">
                <a:solidFill>
                  <a:schemeClr val="bg2">
                    <a:lumMod val="75000"/>
                  </a:schemeClr>
                </a:solidFill>
              </a:rPr>
              <a:t>NS4A-A85T (14%)</a:t>
            </a:r>
          </a:p>
        </p:txBody>
      </p:sp>
      <p:sp>
        <p:nvSpPr>
          <p:cNvPr id="28" name="TextBox 27">
            <a:extLst>
              <a:ext uri="{FF2B5EF4-FFF2-40B4-BE49-F238E27FC236}">
                <a16:creationId xmlns:a16="http://schemas.microsoft.com/office/drawing/2014/main" id="{5BDB1CBC-611B-BA44-7CFC-1268D07E2077}"/>
              </a:ext>
            </a:extLst>
          </p:cNvPr>
          <p:cNvSpPr txBox="1"/>
          <p:nvPr/>
        </p:nvSpPr>
        <p:spPr>
          <a:xfrm>
            <a:off x="7482077" y="2115514"/>
            <a:ext cx="1447832" cy="276999"/>
          </a:xfrm>
          <a:prstGeom prst="rect">
            <a:avLst/>
          </a:prstGeom>
          <a:noFill/>
        </p:spPr>
        <p:txBody>
          <a:bodyPr wrap="none" rtlCol="0">
            <a:spAutoFit/>
          </a:bodyPr>
          <a:lstStyle/>
          <a:p>
            <a:r>
              <a:rPr lang="en-US" sz="1200" b="1" dirty="0"/>
              <a:t>NS4B-I240M (23%)</a:t>
            </a:r>
          </a:p>
        </p:txBody>
      </p:sp>
      <p:sp>
        <p:nvSpPr>
          <p:cNvPr id="29" name="TextBox 28">
            <a:extLst>
              <a:ext uri="{FF2B5EF4-FFF2-40B4-BE49-F238E27FC236}">
                <a16:creationId xmlns:a16="http://schemas.microsoft.com/office/drawing/2014/main" id="{60AC5CB0-B352-A3CF-0E29-26582DB7C6D2}"/>
              </a:ext>
            </a:extLst>
          </p:cNvPr>
          <p:cNvSpPr txBox="1"/>
          <p:nvPr/>
        </p:nvSpPr>
        <p:spPr>
          <a:xfrm>
            <a:off x="9994049" y="2956342"/>
            <a:ext cx="1375698" cy="276999"/>
          </a:xfrm>
          <a:prstGeom prst="rect">
            <a:avLst/>
          </a:prstGeom>
          <a:noFill/>
        </p:spPr>
        <p:txBody>
          <a:bodyPr wrap="none" rtlCol="0">
            <a:spAutoFit/>
          </a:bodyPr>
          <a:lstStyle/>
          <a:p>
            <a:r>
              <a:rPr lang="en-US" sz="1200" b="1" dirty="0">
                <a:solidFill>
                  <a:schemeClr val="bg2">
                    <a:lumMod val="75000"/>
                  </a:schemeClr>
                </a:solidFill>
              </a:rPr>
              <a:t>NS5-K314R (13%)</a:t>
            </a:r>
          </a:p>
        </p:txBody>
      </p:sp>
      <p:sp>
        <p:nvSpPr>
          <p:cNvPr id="30" name="TextBox 29">
            <a:extLst>
              <a:ext uri="{FF2B5EF4-FFF2-40B4-BE49-F238E27FC236}">
                <a16:creationId xmlns:a16="http://schemas.microsoft.com/office/drawing/2014/main" id="{B7BC1C38-EF2F-5CA3-2FA9-A3A4191A7876}"/>
              </a:ext>
            </a:extLst>
          </p:cNvPr>
          <p:cNvSpPr txBox="1"/>
          <p:nvPr/>
        </p:nvSpPr>
        <p:spPr>
          <a:xfrm>
            <a:off x="7330955" y="3003088"/>
            <a:ext cx="582788" cy="276999"/>
          </a:xfrm>
          <a:prstGeom prst="rect">
            <a:avLst/>
          </a:prstGeom>
          <a:noFill/>
        </p:spPr>
        <p:txBody>
          <a:bodyPr wrap="none" rtlCol="0">
            <a:spAutoFit/>
          </a:bodyPr>
          <a:lstStyle/>
          <a:p>
            <a:r>
              <a:rPr lang="en-US" sz="1200" i="1" dirty="0">
                <a:solidFill>
                  <a:schemeClr val="bg2">
                    <a:lumMod val="75000"/>
                  </a:schemeClr>
                </a:solidFill>
              </a:rPr>
              <a:t>SW03</a:t>
            </a:r>
          </a:p>
        </p:txBody>
      </p:sp>
      <p:sp>
        <p:nvSpPr>
          <p:cNvPr id="31" name="TextBox 30">
            <a:extLst>
              <a:ext uri="{FF2B5EF4-FFF2-40B4-BE49-F238E27FC236}">
                <a16:creationId xmlns:a16="http://schemas.microsoft.com/office/drawing/2014/main" id="{C1E3992D-6020-A76F-BC3C-8A10F0AC1BD6}"/>
              </a:ext>
            </a:extLst>
          </p:cNvPr>
          <p:cNvSpPr txBox="1"/>
          <p:nvPr/>
        </p:nvSpPr>
        <p:spPr>
          <a:xfrm>
            <a:off x="2153317" y="2019060"/>
            <a:ext cx="595035" cy="276999"/>
          </a:xfrm>
          <a:prstGeom prst="rect">
            <a:avLst/>
          </a:prstGeom>
          <a:noFill/>
        </p:spPr>
        <p:txBody>
          <a:bodyPr wrap="none" rtlCol="0">
            <a:spAutoFit/>
          </a:bodyPr>
          <a:lstStyle/>
          <a:p>
            <a:r>
              <a:rPr lang="en-US" sz="1200" i="1" dirty="0">
                <a:solidFill>
                  <a:schemeClr val="bg2">
                    <a:lumMod val="75000"/>
                  </a:schemeClr>
                </a:solidFill>
              </a:rPr>
              <a:t>WN02</a:t>
            </a:r>
          </a:p>
        </p:txBody>
      </p:sp>
      <p:sp>
        <p:nvSpPr>
          <p:cNvPr id="32" name="TextBox 31">
            <a:extLst>
              <a:ext uri="{FF2B5EF4-FFF2-40B4-BE49-F238E27FC236}">
                <a16:creationId xmlns:a16="http://schemas.microsoft.com/office/drawing/2014/main" id="{F53C67D8-09A5-F54A-E150-B2ABAFABC1CE}"/>
              </a:ext>
            </a:extLst>
          </p:cNvPr>
          <p:cNvSpPr txBox="1"/>
          <p:nvPr/>
        </p:nvSpPr>
        <p:spPr>
          <a:xfrm>
            <a:off x="1648639" y="4465909"/>
            <a:ext cx="887038" cy="276999"/>
          </a:xfrm>
          <a:prstGeom prst="rect">
            <a:avLst/>
          </a:prstGeom>
          <a:noFill/>
        </p:spPr>
        <p:txBody>
          <a:bodyPr wrap="none" rtlCol="0">
            <a:spAutoFit/>
          </a:bodyPr>
          <a:lstStyle/>
          <a:p>
            <a:r>
              <a:rPr lang="en-US" sz="1200" b="1" dirty="0"/>
              <a:t>Structural</a:t>
            </a:r>
          </a:p>
        </p:txBody>
      </p:sp>
      <p:sp>
        <p:nvSpPr>
          <p:cNvPr id="33" name="TextBox 32">
            <a:extLst>
              <a:ext uri="{FF2B5EF4-FFF2-40B4-BE49-F238E27FC236}">
                <a16:creationId xmlns:a16="http://schemas.microsoft.com/office/drawing/2014/main" id="{C0429B52-26EF-0F9D-AC59-65C7F8C66988}"/>
              </a:ext>
            </a:extLst>
          </p:cNvPr>
          <p:cNvSpPr txBox="1"/>
          <p:nvPr/>
        </p:nvSpPr>
        <p:spPr>
          <a:xfrm>
            <a:off x="6987006" y="4447196"/>
            <a:ext cx="1215974" cy="276999"/>
          </a:xfrm>
          <a:prstGeom prst="rect">
            <a:avLst/>
          </a:prstGeom>
          <a:noFill/>
        </p:spPr>
        <p:txBody>
          <a:bodyPr wrap="none" rtlCol="0">
            <a:spAutoFit/>
          </a:bodyPr>
          <a:lstStyle/>
          <a:p>
            <a:r>
              <a:rPr lang="en-US" sz="1200" b="1" dirty="0"/>
              <a:t>Non-structural</a:t>
            </a:r>
          </a:p>
        </p:txBody>
      </p:sp>
      <p:sp>
        <p:nvSpPr>
          <p:cNvPr id="34" name="TextBox 33">
            <a:extLst>
              <a:ext uri="{FF2B5EF4-FFF2-40B4-BE49-F238E27FC236}">
                <a16:creationId xmlns:a16="http://schemas.microsoft.com/office/drawing/2014/main" id="{6E65D3C9-6169-611A-84F6-6D207E798513}"/>
              </a:ext>
            </a:extLst>
          </p:cNvPr>
          <p:cNvSpPr txBox="1"/>
          <p:nvPr/>
        </p:nvSpPr>
        <p:spPr>
          <a:xfrm>
            <a:off x="8380207" y="2301851"/>
            <a:ext cx="548548" cy="276999"/>
          </a:xfrm>
          <a:prstGeom prst="rect">
            <a:avLst/>
          </a:prstGeom>
          <a:noFill/>
        </p:spPr>
        <p:txBody>
          <a:bodyPr wrap="none" rtlCol="0">
            <a:spAutoFit/>
          </a:bodyPr>
          <a:lstStyle/>
          <a:p>
            <a:r>
              <a:rPr lang="en-US" sz="1200" b="1" i="1" dirty="0"/>
              <a:t>NY10</a:t>
            </a:r>
          </a:p>
        </p:txBody>
      </p:sp>
      <p:sp>
        <p:nvSpPr>
          <p:cNvPr id="35" name="TextBox 34">
            <a:extLst>
              <a:ext uri="{FF2B5EF4-FFF2-40B4-BE49-F238E27FC236}">
                <a16:creationId xmlns:a16="http://schemas.microsoft.com/office/drawing/2014/main" id="{8424E75A-2EEF-C262-FEA1-FF2F225D2893}"/>
              </a:ext>
            </a:extLst>
          </p:cNvPr>
          <p:cNvSpPr txBox="1"/>
          <p:nvPr/>
        </p:nvSpPr>
        <p:spPr>
          <a:xfrm>
            <a:off x="4859242" y="2459506"/>
            <a:ext cx="548548" cy="276999"/>
          </a:xfrm>
          <a:prstGeom prst="rect">
            <a:avLst/>
          </a:prstGeom>
          <a:noFill/>
        </p:spPr>
        <p:txBody>
          <a:bodyPr wrap="none" rtlCol="0">
            <a:spAutoFit/>
          </a:bodyPr>
          <a:lstStyle/>
          <a:p>
            <a:r>
              <a:rPr lang="en-US" sz="1200" b="1" i="1" dirty="0"/>
              <a:t>NY10</a:t>
            </a:r>
          </a:p>
        </p:txBody>
      </p:sp>
      <p:sp>
        <p:nvSpPr>
          <p:cNvPr id="36" name="TextBox 35">
            <a:extLst>
              <a:ext uri="{FF2B5EF4-FFF2-40B4-BE49-F238E27FC236}">
                <a16:creationId xmlns:a16="http://schemas.microsoft.com/office/drawing/2014/main" id="{62E11ADD-0B8D-3491-8CDA-3738471736E0}"/>
              </a:ext>
            </a:extLst>
          </p:cNvPr>
          <p:cNvSpPr txBox="1"/>
          <p:nvPr/>
        </p:nvSpPr>
        <p:spPr>
          <a:xfrm>
            <a:off x="10000583" y="3118702"/>
            <a:ext cx="582788" cy="276999"/>
          </a:xfrm>
          <a:prstGeom prst="rect">
            <a:avLst/>
          </a:prstGeom>
          <a:noFill/>
        </p:spPr>
        <p:txBody>
          <a:bodyPr wrap="none" rtlCol="0">
            <a:spAutoFit/>
          </a:bodyPr>
          <a:lstStyle/>
          <a:p>
            <a:r>
              <a:rPr lang="en-US" sz="1200" i="1" dirty="0">
                <a:solidFill>
                  <a:schemeClr val="bg2">
                    <a:lumMod val="75000"/>
                  </a:schemeClr>
                </a:solidFill>
              </a:rPr>
              <a:t>SW03</a:t>
            </a:r>
          </a:p>
        </p:txBody>
      </p:sp>
      <p:sp>
        <p:nvSpPr>
          <p:cNvPr id="37" name="TextBox 36">
            <a:extLst>
              <a:ext uri="{FF2B5EF4-FFF2-40B4-BE49-F238E27FC236}">
                <a16:creationId xmlns:a16="http://schemas.microsoft.com/office/drawing/2014/main" id="{C9448B03-0F91-25EB-292C-D1F697760CD7}"/>
              </a:ext>
            </a:extLst>
          </p:cNvPr>
          <p:cNvSpPr txBox="1"/>
          <p:nvPr/>
        </p:nvSpPr>
        <p:spPr>
          <a:xfrm>
            <a:off x="2110229" y="6461626"/>
            <a:ext cx="7971541" cy="369332"/>
          </a:xfrm>
          <a:prstGeom prst="rect">
            <a:avLst/>
          </a:prstGeom>
          <a:noFill/>
        </p:spPr>
        <p:txBody>
          <a:bodyPr wrap="none" rtlCol="0">
            <a:spAutoFit/>
          </a:bodyPr>
          <a:lstStyle/>
          <a:p>
            <a:r>
              <a:rPr lang="en-US" i="1" dirty="0">
                <a:solidFill>
                  <a:schemeClr val="bg1"/>
                </a:solidFill>
              </a:rPr>
              <a:t>Frequency of all known non-synonymous mutations in WNV polyprotein, 1999-2020</a:t>
            </a:r>
          </a:p>
        </p:txBody>
      </p:sp>
    </p:spTree>
    <p:extLst>
      <p:ext uri="{BB962C8B-B14F-4D97-AF65-F5344CB8AC3E}">
        <p14:creationId xmlns:p14="http://schemas.microsoft.com/office/powerpoint/2010/main" val="10733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4" grpId="0"/>
      <p:bldP spid="35" grpId="0"/>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graph&#10;&#10;Description automatically generated with medium confidence">
            <a:extLst>
              <a:ext uri="{FF2B5EF4-FFF2-40B4-BE49-F238E27FC236}">
                <a16:creationId xmlns:a16="http://schemas.microsoft.com/office/drawing/2014/main" id="{C24286C4-D99E-01E8-0FAC-47E8ABD612CB}"/>
              </a:ext>
            </a:extLst>
          </p:cNvPr>
          <p:cNvPicPr>
            <a:picLocks noChangeAspect="1"/>
          </p:cNvPicPr>
          <p:nvPr/>
        </p:nvPicPr>
        <p:blipFill>
          <a:blip r:embed="rId2"/>
          <a:stretch>
            <a:fillRect/>
          </a:stretch>
        </p:blipFill>
        <p:spPr>
          <a:xfrm>
            <a:off x="5553401" y="0"/>
            <a:ext cx="6143717" cy="6109886"/>
          </a:xfrm>
          <a:prstGeom prst="rect">
            <a:avLst/>
          </a:prstGeom>
        </p:spPr>
      </p:pic>
      <p:grpSp>
        <p:nvGrpSpPr>
          <p:cNvPr id="18" name="Group 17">
            <a:extLst>
              <a:ext uri="{FF2B5EF4-FFF2-40B4-BE49-F238E27FC236}">
                <a16:creationId xmlns:a16="http://schemas.microsoft.com/office/drawing/2014/main" id="{34F1C09B-44CA-43EF-0469-694A8DF8C562}"/>
              </a:ext>
            </a:extLst>
          </p:cNvPr>
          <p:cNvGrpSpPr/>
          <p:nvPr/>
        </p:nvGrpSpPr>
        <p:grpSpPr>
          <a:xfrm>
            <a:off x="206827" y="130250"/>
            <a:ext cx="4007820" cy="1657519"/>
            <a:chOff x="8626139" y="2952925"/>
            <a:chExt cx="4007820" cy="1657519"/>
          </a:xfrm>
        </p:grpSpPr>
        <p:sp>
          <p:nvSpPr>
            <p:cNvPr id="6" name="Oval 5">
              <a:extLst>
                <a:ext uri="{FF2B5EF4-FFF2-40B4-BE49-F238E27FC236}">
                  <a16:creationId xmlns:a16="http://schemas.microsoft.com/office/drawing/2014/main" id="{80E5DC04-5AA2-9954-93B8-6D5F16B75DB1}"/>
                </a:ext>
              </a:extLst>
            </p:cNvPr>
            <p:cNvSpPr/>
            <p:nvPr/>
          </p:nvSpPr>
          <p:spPr>
            <a:xfrm>
              <a:off x="8628837" y="3026380"/>
              <a:ext cx="222422" cy="22242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C10B238-3A44-E7F7-34E8-1F91F25F04F9}"/>
                </a:ext>
              </a:extLst>
            </p:cNvPr>
            <p:cNvSpPr/>
            <p:nvPr/>
          </p:nvSpPr>
          <p:spPr>
            <a:xfrm>
              <a:off x="8628837" y="3384727"/>
              <a:ext cx="222422" cy="222422"/>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6D5B2E-7541-EFCE-D7D9-8C8C3A5853DC}"/>
                </a:ext>
              </a:extLst>
            </p:cNvPr>
            <p:cNvSpPr/>
            <p:nvPr/>
          </p:nvSpPr>
          <p:spPr>
            <a:xfrm>
              <a:off x="8628837" y="3755430"/>
              <a:ext cx="222422" cy="2224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37DFEB1-2816-9388-E88F-C5C4F9884400}"/>
                </a:ext>
              </a:extLst>
            </p:cNvPr>
            <p:cNvSpPr txBox="1"/>
            <p:nvPr/>
          </p:nvSpPr>
          <p:spPr>
            <a:xfrm>
              <a:off x="8888328" y="2952925"/>
              <a:ext cx="3745631" cy="923330"/>
            </a:xfrm>
            <a:prstGeom prst="rect">
              <a:avLst/>
            </a:prstGeom>
            <a:noFill/>
          </p:spPr>
          <p:txBody>
            <a:bodyPr wrap="square" rtlCol="0">
              <a:spAutoFit/>
            </a:bodyPr>
            <a:lstStyle/>
            <a:p>
              <a:r>
                <a:rPr lang="en-US" b="1" dirty="0"/>
                <a:t>NY10</a:t>
              </a:r>
              <a:r>
                <a:rPr lang="en-US" dirty="0"/>
                <a:t> (</a:t>
              </a:r>
              <a:r>
                <a:rPr lang="en-US" i="1" dirty="0"/>
                <a:t>NS2A-R188K &amp; NS4B-I240M</a:t>
              </a:r>
              <a:r>
                <a:rPr lang="en-US" dirty="0"/>
                <a:t>)</a:t>
              </a:r>
            </a:p>
            <a:p>
              <a:endParaRPr lang="en-US" dirty="0"/>
            </a:p>
            <a:p>
              <a:endParaRPr lang="en-US" dirty="0"/>
            </a:p>
          </p:txBody>
        </p:sp>
        <p:sp>
          <p:nvSpPr>
            <p:cNvPr id="10" name="TextBox 9">
              <a:extLst>
                <a:ext uri="{FF2B5EF4-FFF2-40B4-BE49-F238E27FC236}">
                  <a16:creationId xmlns:a16="http://schemas.microsoft.com/office/drawing/2014/main" id="{3E8C916B-A430-C274-1EEA-5F1C4B97FF48}"/>
                </a:ext>
              </a:extLst>
            </p:cNvPr>
            <p:cNvSpPr txBox="1"/>
            <p:nvPr/>
          </p:nvSpPr>
          <p:spPr>
            <a:xfrm>
              <a:off x="8888329" y="3323628"/>
              <a:ext cx="2444076" cy="369332"/>
            </a:xfrm>
            <a:prstGeom prst="rect">
              <a:avLst/>
            </a:prstGeom>
            <a:noFill/>
          </p:spPr>
          <p:txBody>
            <a:bodyPr wrap="square" rtlCol="0">
              <a:spAutoFit/>
            </a:bodyPr>
            <a:lstStyle/>
            <a:p>
              <a:r>
                <a:rPr lang="en-US" dirty="0"/>
                <a:t>Loss of key mutation</a:t>
              </a:r>
            </a:p>
          </p:txBody>
        </p:sp>
        <p:sp>
          <p:nvSpPr>
            <p:cNvPr id="11" name="TextBox 10">
              <a:extLst>
                <a:ext uri="{FF2B5EF4-FFF2-40B4-BE49-F238E27FC236}">
                  <a16:creationId xmlns:a16="http://schemas.microsoft.com/office/drawing/2014/main" id="{50F93521-3F26-41EC-BE7E-D1625C5CF9DE}"/>
                </a:ext>
              </a:extLst>
            </p:cNvPr>
            <p:cNvSpPr txBox="1"/>
            <p:nvPr/>
          </p:nvSpPr>
          <p:spPr>
            <a:xfrm>
              <a:off x="8888329" y="3694331"/>
              <a:ext cx="2444076" cy="369332"/>
            </a:xfrm>
            <a:prstGeom prst="rect">
              <a:avLst/>
            </a:prstGeom>
            <a:noFill/>
          </p:spPr>
          <p:txBody>
            <a:bodyPr wrap="square" rtlCol="0">
              <a:spAutoFit/>
            </a:bodyPr>
            <a:lstStyle/>
            <a:p>
              <a:r>
                <a:rPr lang="en-US" dirty="0"/>
                <a:t>Other lineages</a:t>
              </a:r>
            </a:p>
          </p:txBody>
        </p:sp>
        <p:cxnSp>
          <p:nvCxnSpPr>
            <p:cNvPr id="13" name="Straight Connector 12">
              <a:extLst>
                <a:ext uri="{FF2B5EF4-FFF2-40B4-BE49-F238E27FC236}">
                  <a16:creationId xmlns:a16="http://schemas.microsoft.com/office/drawing/2014/main" id="{6EF0BCAB-4D64-DF2A-9BDA-352174A86C5B}"/>
                </a:ext>
              </a:extLst>
            </p:cNvPr>
            <p:cNvCxnSpPr>
              <a:cxnSpLocks/>
            </p:cNvCxnSpPr>
            <p:nvPr/>
          </p:nvCxnSpPr>
          <p:spPr>
            <a:xfrm>
              <a:off x="8626139" y="4425778"/>
              <a:ext cx="216470" cy="0"/>
            </a:xfrm>
            <a:prstGeom prst="line">
              <a:avLst/>
            </a:prstGeom>
            <a:ln w="22225">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D1DD86B-69AD-888B-5353-4B55F7738B4C}"/>
                </a:ext>
              </a:extLst>
            </p:cNvPr>
            <p:cNvSpPr txBox="1"/>
            <p:nvPr/>
          </p:nvSpPr>
          <p:spPr>
            <a:xfrm>
              <a:off x="8888329" y="4241112"/>
              <a:ext cx="3097725" cy="369332"/>
            </a:xfrm>
            <a:prstGeom prst="rect">
              <a:avLst/>
            </a:prstGeom>
            <a:noFill/>
          </p:spPr>
          <p:txBody>
            <a:bodyPr wrap="square" rtlCol="0">
              <a:spAutoFit/>
            </a:bodyPr>
            <a:lstStyle/>
            <a:p>
              <a:r>
                <a:rPr lang="en-US" dirty="0"/>
                <a:t>First appearance of NY10</a:t>
              </a:r>
            </a:p>
          </p:txBody>
        </p:sp>
      </p:grpSp>
      <p:sp>
        <p:nvSpPr>
          <p:cNvPr id="17" name="TextBox 16">
            <a:extLst>
              <a:ext uri="{FF2B5EF4-FFF2-40B4-BE49-F238E27FC236}">
                <a16:creationId xmlns:a16="http://schemas.microsoft.com/office/drawing/2014/main" id="{B6727EE2-EF26-348B-1190-514D7652F33A}"/>
              </a:ext>
            </a:extLst>
          </p:cNvPr>
          <p:cNvSpPr txBox="1"/>
          <p:nvPr/>
        </p:nvSpPr>
        <p:spPr>
          <a:xfrm>
            <a:off x="2017879" y="6381580"/>
            <a:ext cx="8532785" cy="461665"/>
          </a:xfrm>
          <a:prstGeom prst="rect">
            <a:avLst/>
          </a:prstGeom>
          <a:noFill/>
        </p:spPr>
        <p:txBody>
          <a:bodyPr wrap="none" rtlCol="0">
            <a:spAutoFit/>
          </a:bodyPr>
          <a:lstStyle/>
          <a:p>
            <a:r>
              <a:rPr lang="en-US" sz="2400" i="1" dirty="0">
                <a:solidFill>
                  <a:schemeClr val="bg1"/>
                </a:solidFill>
              </a:rPr>
              <a:t>NY10 represents largest WNV lineage currently circulating in U.S. </a:t>
            </a:r>
          </a:p>
        </p:txBody>
      </p:sp>
      <p:pic>
        <p:nvPicPr>
          <p:cNvPr id="3" name="Picture 2" descr="A graph showing the number of years&#10;&#10;Description automatically generated">
            <a:extLst>
              <a:ext uri="{FF2B5EF4-FFF2-40B4-BE49-F238E27FC236}">
                <a16:creationId xmlns:a16="http://schemas.microsoft.com/office/drawing/2014/main" id="{7464A3DC-29E9-7E1D-32BE-041B524FDE3F}"/>
              </a:ext>
            </a:extLst>
          </p:cNvPr>
          <p:cNvPicPr>
            <a:picLocks noChangeAspect="1"/>
          </p:cNvPicPr>
          <p:nvPr/>
        </p:nvPicPr>
        <p:blipFill>
          <a:blip r:embed="rId3"/>
          <a:stretch>
            <a:fillRect/>
          </a:stretch>
        </p:blipFill>
        <p:spPr>
          <a:xfrm>
            <a:off x="471885" y="2059463"/>
            <a:ext cx="5081516" cy="3943746"/>
          </a:xfrm>
          <a:prstGeom prst="rect">
            <a:avLst/>
          </a:prstGeom>
        </p:spPr>
      </p:pic>
    </p:spTree>
    <p:extLst>
      <p:ext uri="{BB962C8B-B14F-4D97-AF65-F5344CB8AC3E}">
        <p14:creationId xmlns:p14="http://schemas.microsoft.com/office/powerpoint/2010/main" val="395363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72EC7AC5-C5EB-65B4-5454-2ECCA27D69DE}"/>
              </a:ext>
            </a:extLst>
          </p:cNvPr>
          <p:cNvPicPr>
            <a:picLocks noChangeAspect="1"/>
          </p:cNvPicPr>
          <p:nvPr/>
        </p:nvPicPr>
        <p:blipFill>
          <a:blip r:embed="rId2"/>
          <a:stretch>
            <a:fillRect/>
          </a:stretch>
        </p:blipFill>
        <p:spPr>
          <a:xfrm>
            <a:off x="1260390" y="106671"/>
            <a:ext cx="10043984" cy="5217120"/>
          </a:xfrm>
          <a:prstGeom prst="rect">
            <a:avLst/>
          </a:prstGeom>
        </p:spPr>
      </p:pic>
      <p:pic>
        <p:nvPicPr>
          <p:cNvPr id="8" name="Picture 7" descr="A map of the united states&#10;&#10;Description automatically generated">
            <a:extLst>
              <a:ext uri="{FF2B5EF4-FFF2-40B4-BE49-F238E27FC236}">
                <a16:creationId xmlns:a16="http://schemas.microsoft.com/office/drawing/2014/main" id="{83351631-540F-2559-B67B-ECB2E616D26A}"/>
              </a:ext>
            </a:extLst>
          </p:cNvPr>
          <p:cNvPicPr>
            <a:picLocks noChangeAspect="1"/>
          </p:cNvPicPr>
          <p:nvPr/>
        </p:nvPicPr>
        <p:blipFill>
          <a:blip r:embed="rId3">
            <a:alphaModFix/>
          </a:blip>
          <a:stretch>
            <a:fillRect/>
          </a:stretch>
        </p:blipFill>
        <p:spPr>
          <a:xfrm>
            <a:off x="1260390" y="108042"/>
            <a:ext cx="10043985" cy="5387696"/>
          </a:xfrm>
          <a:prstGeom prst="rect">
            <a:avLst/>
          </a:prstGeom>
        </p:spPr>
      </p:pic>
      <p:pic>
        <p:nvPicPr>
          <p:cNvPr id="6" name="Picture 5" descr="A map of the united states&#10;&#10;Description automatically generated">
            <a:extLst>
              <a:ext uri="{FF2B5EF4-FFF2-40B4-BE49-F238E27FC236}">
                <a16:creationId xmlns:a16="http://schemas.microsoft.com/office/drawing/2014/main" id="{7F08BF7F-1349-96C2-CE38-E04751F87EC8}"/>
              </a:ext>
            </a:extLst>
          </p:cNvPr>
          <p:cNvPicPr>
            <a:picLocks noChangeAspect="1"/>
          </p:cNvPicPr>
          <p:nvPr/>
        </p:nvPicPr>
        <p:blipFill>
          <a:blip r:embed="rId4">
            <a:alphaModFix/>
          </a:blip>
          <a:stretch>
            <a:fillRect/>
          </a:stretch>
        </p:blipFill>
        <p:spPr>
          <a:xfrm>
            <a:off x="1260389" y="109413"/>
            <a:ext cx="9988677" cy="5400675"/>
          </a:xfrm>
          <a:prstGeom prst="rect">
            <a:avLst/>
          </a:prstGeom>
        </p:spPr>
      </p:pic>
      <p:sp>
        <p:nvSpPr>
          <p:cNvPr id="10" name="TextBox 9">
            <a:extLst>
              <a:ext uri="{FF2B5EF4-FFF2-40B4-BE49-F238E27FC236}">
                <a16:creationId xmlns:a16="http://schemas.microsoft.com/office/drawing/2014/main" id="{364A4E0D-9A7E-6D2B-DF9F-0D5BAA8F61D1}"/>
              </a:ext>
            </a:extLst>
          </p:cNvPr>
          <p:cNvSpPr txBox="1"/>
          <p:nvPr/>
        </p:nvSpPr>
        <p:spPr>
          <a:xfrm>
            <a:off x="2991353" y="6396335"/>
            <a:ext cx="6582058" cy="461665"/>
          </a:xfrm>
          <a:prstGeom prst="rect">
            <a:avLst/>
          </a:prstGeom>
          <a:noFill/>
        </p:spPr>
        <p:txBody>
          <a:bodyPr wrap="none" rtlCol="0">
            <a:spAutoFit/>
          </a:bodyPr>
          <a:lstStyle/>
          <a:p>
            <a:r>
              <a:rPr lang="en-US" sz="2400" i="1" dirty="0">
                <a:solidFill>
                  <a:schemeClr val="bg1"/>
                </a:solidFill>
              </a:rPr>
              <a:t>Apparent geographic isolation of the NY10 lineage</a:t>
            </a:r>
          </a:p>
        </p:txBody>
      </p:sp>
      <p:sp>
        <p:nvSpPr>
          <p:cNvPr id="11" name="Oval 10">
            <a:extLst>
              <a:ext uri="{FF2B5EF4-FFF2-40B4-BE49-F238E27FC236}">
                <a16:creationId xmlns:a16="http://schemas.microsoft.com/office/drawing/2014/main" id="{784A63D2-7E12-BFCF-15CB-CE4FF004E042}"/>
              </a:ext>
            </a:extLst>
          </p:cNvPr>
          <p:cNvSpPr/>
          <p:nvPr/>
        </p:nvSpPr>
        <p:spPr>
          <a:xfrm>
            <a:off x="451318" y="4465224"/>
            <a:ext cx="222422" cy="22242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500D666-1B53-5839-4167-A97A6E9A4E6F}"/>
              </a:ext>
            </a:extLst>
          </p:cNvPr>
          <p:cNvSpPr/>
          <p:nvPr/>
        </p:nvSpPr>
        <p:spPr>
          <a:xfrm>
            <a:off x="451318" y="4823571"/>
            <a:ext cx="222422" cy="222422"/>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00A741-1207-BEAD-3F90-9F8848D6719D}"/>
              </a:ext>
            </a:extLst>
          </p:cNvPr>
          <p:cNvSpPr/>
          <p:nvPr/>
        </p:nvSpPr>
        <p:spPr>
          <a:xfrm>
            <a:off x="451318" y="5194274"/>
            <a:ext cx="222422" cy="2224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0CF97B4-1F3F-C6DA-DC65-7D20A80B3E8F}"/>
              </a:ext>
            </a:extLst>
          </p:cNvPr>
          <p:cNvSpPr txBox="1"/>
          <p:nvPr/>
        </p:nvSpPr>
        <p:spPr>
          <a:xfrm>
            <a:off x="710810" y="4391769"/>
            <a:ext cx="988540" cy="369332"/>
          </a:xfrm>
          <a:prstGeom prst="rect">
            <a:avLst/>
          </a:prstGeom>
          <a:noFill/>
        </p:spPr>
        <p:txBody>
          <a:bodyPr wrap="square" rtlCol="0">
            <a:spAutoFit/>
          </a:bodyPr>
          <a:lstStyle/>
          <a:p>
            <a:r>
              <a:rPr lang="en-US" dirty="0"/>
              <a:t>NY10</a:t>
            </a:r>
          </a:p>
        </p:txBody>
      </p:sp>
      <p:sp>
        <p:nvSpPr>
          <p:cNvPr id="15" name="TextBox 14">
            <a:extLst>
              <a:ext uri="{FF2B5EF4-FFF2-40B4-BE49-F238E27FC236}">
                <a16:creationId xmlns:a16="http://schemas.microsoft.com/office/drawing/2014/main" id="{8172ABDA-F29C-1CBE-9ECD-D43D5343B143}"/>
              </a:ext>
            </a:extLst>
          </p:cNvPr>
          <p:cNvSpPr txBox="1"/>
          <p:nvPr/>
        </p:nvSpPr>
        <p:spPr>
          <a:xfrm>
            <a:off x="710810" y="4762472"/>
            <a:ext cx="2444076" cy="369332"/>
          </a:xfrm>
          <a:prstGeom prst="rect">
            <a:avLst/>
          </a:prstGeom>
          <a:noFill/>
        </p:spPr>
        <p:txBody>
          <a:bodyPr wrap="square" rtlCol="0">
            <a:spAutoFit/>
          </a:bodyPr>
          <a:lstStyle/>
          <a:p>
            <a:r>
              <a:rPr lang="en-US" dirty="0"/>
              <a:t>Loss of key mutation</a:t>
            </a:r>
          </a:p>
        </p:txBody>
      </p:sp>
      <p:sp>
        <p:nvSpPr>
          <p:cNvPr id="16" name="TextBox 15">
            <a:extLst>
              <a:ext uri="{FF2B5EF4-FFF2-40B4-BE49-F238E27FC236}">
                <a16:creationId xmlns:a16="http://schemas.microsoft.com/office/drawing/2014/main" id="{A1D55B99-AD0E-A0AE-27D6-D81C345C363D}"/>
              </a:ext>
            </a:extLst>
          </p:cNvPr>
          <p:cNvSpPr txBox="1"/>
          <p:nvPr/>
        </p:nvSpPr>
        <p:spPr>
          <a:xfrm>
            <a:off x="710810" y="5133175"/>
            <a:ext cx="2444076" cy="369332"/>
          </a:xfrm>
          <a:prstGeom prst="rect">
            <a:avLst/>
          </a:prstGeom>
          <a:noFill/>
        </p:spPr>
        <p:txBody>
          <a:bodyPr wrap="square" rtlCol="0">
            <a:spAutoFit/>
          </a:bodyPr>
          <a:lstStyle/>
          <a:p>
            <a:r>
              <a:rPr lang="en-US" dirty="0"/>
              <a:t>Other lineages</a:t>
            </a:r>
          </a:p>
        </p:txBody>
      </p:sp>
    </p:spTree>
    <p:extLst>
      <p:ext uri="{BB962C8B-B14F-4D97-AF65-F5344CB8AC3E}">
        <p14:creationId xmlns:p14="http://schemas.microsoft.com/office/powerpoint/2010/main" val="152529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25CA44C-0406-78AF-0969-F732D4C84028}"/>
              </a:ext>
            </a:extLst>
          </p:cNvPr>
          <p:cNvSpPr txBox="1"/>
          <p:nvPr/>
        </p:nvSpPr>
        <p:spPr>
          <a:xfrm>
            <a:off x="78594" y="599808"/>
            <a:ext cx="5148076" cy="1477328"/>
          </a:xfrm>
          <a:prstGeom prst="rect">
            <a:avLst/>
          </a:prstGeom>
          <a:noFill/>
        </p:spPr>
        <p:txBody>
          <a:bodyPr wrap="none" rtlCol="0">
            <a:spAutoFit/>
          </a:bodyPr>
          <a:lstStyle/>
          <a:p>
            <a:r>
              <a:rPr lang="en-US" b="1" dirty="0"/>
              <a:t>Questions:</a:t>
            </a:r>
          </a:p>
          <a:p>
            <a:endParaRPr lang="en-US" dirty="0"/>
          </a:p>
          <a:p>
            <a:r>
              <a:rPr lang="en-US" dirty="0"/>
              <a:t>Why has NY10 been so successful?</a:t>
            </a:r>
          </a:p>
          <a:p>
            <a:endParaRPr lang="en-US" dirty="0"/>
          </a:p>
          <a:p>
            <a:r>
              <a:rPr lang="en-US" dirty="0"/>
              <a:t>Why does that success appear to end at the Rockies?</a:t>
            </a:r>
          </a:p>
        </p:txBody>
      </p:sp>
      <p:sp>
        <p:nvSpPr>
          <p:cNvPr id="19" name="TextBox 18">
            <a:extLst>
              <a:ext uri="{FF2B5EF4-FFF2-40B4-BE49-F238E27FC236}">
                <a16:creationId xmlns:a16="http://schemas.microsoft.com/office/drawing/2014/main" id="{50CCA2EF-A9A1-9F62-99CF-AADE22E85B17}"/>
              </a:ext>
            </a:extLst>
          </p:cNvPr>
          <p:cNvSpPr txBox="1"/>
          <p:nvPr/>
        </p:nvSpPr>
        <p:spPr>
          <a:xfrm>
            <a:off x="78594" y="2718083"/>
            <a:ext cx="5316777" cy="2308324"/>
          </a:xfrm>
          <a:prstGeom prst="rect">
            <a:avLst/>
          </a:prstGeom>
          <a:noFill/>
        </p:spPr>
        <p:txBody>
          <a:bodyPr wrap="none" rtlCol="0">
            <a:spAutoFit/>
          </a:bodyPr>
          <a:lstStyle/>
          <a:p>
            <a:r>
              <a:rPr lang="en-US" b="1" dirty="0"/>
              <a:t>Hypotheses: </a:t>
            </a:r>
          </a:p>
          <a:p>
            <a:endParaRPr lang="en-US" dirty="0"/>
          </a:p>
          <a:p>
            <a:r>
              <a:rPr lang="en-US" dirty="0"/>
              <a:t>Adaptation to specific host or vector species,</a:t>
            </a:r>
          </a:p>
          <a:p>
            <a:r>
              <a:rPr lang="en-US" dirty="0"/>
              <a:t>Leading to filtering at the boundaries of species ranges</a:t>
            </a:r>
          </a:p>
          <a:p>
            <a:endParaRPr lang="en-US" dirty="0"/>
          </a:p>
          <a:p>
            <a:r>
              <a:rPr lang="en-US" dirty="0"/>
              <a:t>General fitness increase to virus with costs </a:t>
            </a:r>
          </a:p>
          <a:p>
            <a:r>
              <a:rPr lang="en-US" dirty="0"/>
              <a:t>linked to climate sensitivity</a:t>
            </a:r>
          </a:p>
          <a:p>
            <a:r>
              <a:rPr lang="en-US" dirty="0"/>
              <a:t> </a:t>
            </a:r>
          </a:p>
        </p:txBody>
      </p:sp>
      <p:grpSp>
        <p:nvGrpSpPr>
          <p:cNvPr id="23" name="Group 22">
            <a:extLst>
              <a:ext uri="{FF2B5EF4-FFF2-40B4-BE49-F238E27FC236}">
                <a16:creationId xmlns:a16="http://schemas.microsoft.com/office/drawing/2014/main" id="{71279259-1BD9-6648-28CB-07E90A81542D}"/>
              </a:ext>
            </a:extLst>
          </p:cNvPr>
          <p:cNvGrpSpPr/>
          <p:nvPr/>
        </p:nvGrpSpPr>
        <p:grpSpPr>
          <a:xfrm>
            <a:off x="5356714" y="-442820"/>
            <a:ext cx="6526592" cy="6444227"/>
            <a:chOff x="5226670" y="-463841"/>
            <a:chExt cx="6526592" cy="6444227"/>
          </a:xfrm>
        </p:grpSpPr>
        <p:grpSp>
          <p:nvGrpSpPr>
            <p:cNvPr id="17" name="Group 16">
              <a:extLst>
                <a:ext uri="{FF2B5EF4-FFF2-40B4-BE49-F238E27FC236}">
                  <a16:creationId xmlns:a16="http://schemas.microsoft.com/office/drawing/2014/main" id="{34B44FCA-A3E9-C62D-7BFE-B4A89A36174D}"/>
                </a:ext>
              </a:extLst>
            </p:cNvPr>
            <p:cNvGrpSpPr/>
            <p:nvPr/>
          </p:nvGrpSpPr>
          <p:grpSpPr>
            <a:xfrm>
              <a:off x="5496910" y="819072"/>
              <a:ext cx="6256352" cy="5161314"/>
              <a:chOff x="5013434" y="-326556"/>
              <a:chExt cx="6256352" cy="5161314"/>
            </a:xfrm>
          </p:grpSpPr>
          <p:sp>
            <p:nvSpPr>
              <p:cNvPr id="2" name="Parallelogram 1">
                <a:extLst>
                  <a:ext uri="{FF2B5EF4-FFF2-40B4-BE49-F238E27FC236}">
                    <a16:creationId xmlns:a16="http://schemas.microsoft.com/office/drawing/2014/main" id="{7D951E06-32B4-7241-AD6B-260903B1043F}"/>
                  </a:ext>
                </a:extLst>
              </p:cNvPr>
              <p:cNvSpPr/>
              <p:nvPr/>
            </p:nvSpPr>
            <p:spPr>
              <a:xfrm>
                <a:off x="5013434" y="1524000"/>
                <a:ext cx="2921876" cy="367862"/>
              </a:xfrm>
              <a:prstGeom prst="parallelogram">
                <a:avLst>
                  <a:gd name="adj" fmla="val 21357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arallelogram 2">
                <a:extLst>
                  <a:ext uri="{FF2B5EF4-FFF2-40B4-BE49-F238E27FC236}">
                    <a16:creationId xmlns:a16="http://schemas.microsoft.com/office/drawing/2014/main" id="{D127C238-63D0-C694-AC15-B45E8FFFC4FD}"/>
                  </a:ext>
                </a:extLst>
              </p:cNvPr>
              <p:cNvSpPr/>
              <p:nvPr/>
            </p:nvSpPr>
            <p:spPr>
              <a:xfrm>
                <a:off x="5013434" y="1340069"/>
                <a:ext cx="2921876" cy="367862"/>
              </a:xfrm>
              <a:prstGeom prst="parallelogram">
                <a:avLst>
                  <a:gd name="adj" fmla="val 21357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1786BB82-2E0B-6472-9CF8-B0F1C6BA7A11}"/>
                  </a:ext>
                </a:extLst>
              </p:cNvPr>
              <p:cNvSpPr/>
              <p:nvPr/>
            </p:nvSpPr>
            <p:spPr>
              <a:xfrm>
                <a:off x="5013434" y="1119351"/>
                <a:ext cx="2921876" cy="367862"/>
              </a:xfrm>
              <a:prstGeom prst="parallelogram">
                <a:avLst>
                  <a:gd name="adj" fmla="val 21357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58CD765-EF0C-6257-499A-84FA5618C288}"/>
                  </a:ext>
                </a:extLst>
              </p:cNvPr>
              <p:cNvSpPr txBox="1"/>
              <p:nvPr/>
            </p:nvSpPr>
            <p:spPr>
              <a:xfrm>
                <a:off x="8113986" y="1155403"/>
                <a:ext cx="2442400" cy="369332"/>
              </a:xfrm>
              <a:prstGeom prst="rect">
                <a:avLst/>
              </a:prstGeom>
              <a:noFill/>
            </p:spPr>
            <p:txBody>
              <a:bodyPr wrap="none" rtlCol="0">
                <a:spAutoFit/>
              </a:bodyPr>
              <a:lstStyle/>
              <a:p>
                <a:r>
                  <a:rPr lang="en-US" dirty="0"/>
                  <a:t>Bird distribution models</a:t>
                </a:r>
              </a:p>
            </p:txBody>
          </p:sp>
          <p:sp>
            <p:nvSpPr>
              <p:cNvPr id="6" name="TextBox 5">
                <a:extLst>
                  <a:ext uri="{FF2B5EF4-FFF2-40B4-BE49-F238E27FC236}">
                    <a16:creationId xmlns:a16="http://schemas.microsoft.com/office/drawing/2014/main" id="{BE681F8B-4A91-E8CF-9E89-4AB531090BA0}"/>
                  </a:ext>
                </a:extLst>
              </p:cNvPr>
              <p:cNvSpPr txBox="1"/>
              <p:nvPr/>
            </p:nvSpPr>
            <p:spPr>
              <a:xfrm>
                <a:off x="8113986" y="2763486"/>
                <a:ext cx="2967479" cy="369332"/>
              </a:xfrm>
              <a:prstGeom prst="rect">
                <a:avLst/>
              </a:prstGeom>
              <a:noFill/>
            </p:spPr>
            <p:txBody>
              <a:bodyPr wrap="none" rtlCol="0">
                <a:spAutoFit/>
              </a:bodyPr>
              <a:lstStyle/>
              <a:p>
                <a:r>
                  <a:rPr lang="en-US" dirty="0"/>
                  <a:t>Mosquito distribution models</a:t>
                </a:r>
              </a:p>
            </p:txBody>
          </p:sp>
          <p:sp>
            <p:nvSpPr>
              <p:cNvPr id="7" name="TextBox 6">
                <a:extLst>
                  <a:ext uri="{FF2B5EF4-FFF2-40B4-BE49-F238E27FC236}">
                    <a16:creationId xmlns:a16="http://schemas.microsoft.com/office/drawing/2014/main" id="{D4B7C81E-5C3B-D5D7-EEF6-7117343D2593}"/>
                  </a:ext>
                </a:extLst>
              </p:cNvPr>
              <p:cNvSpPr txBox="1"/>
              <p:nvPr/>
            </p:nvSpPr>
            <p:spPr>
              <a:xfrm>
                <a:off x="8113986" y="4245443"/>
                <a:ext cx="1635576" cy="369332"/>
              </a:xfrm>
              <a:prstGeom prst="rect">
                <a:avLst/>
              </a:prstGeom>
              <a:noFill/>
            </p:spPr>
            <p:txBody>
              <a:bodyPr wrap="none" rtlCol="0">
                <a:spAutoFit/>
              </a:bodyPr>
              <a:lstStyle/>
              <a:p>
                <a:r>
                  <a:rPr lang="en-US" dirty="0"/>
                  <a:t>Climate models</a:t>
                </a:r>
              </a:p>
            </p:txBody>
          </p:sp>
          <p:sp>
            <p:nvSpPr>
              <p:cNvPr id="8" name="Parallelogram 7">
                <a:extLst>
                  <a:ext uri="{FF2B5EF4-FFF2-40B4-BE49-F238E27FC236}">
                    <a16:creationId xmlns:a16="http://schemas.microsoft.com/office/drawing/2014/main" id="{F33B0002-61BD-6D3E-AB0F-65DC997FCBA4}"/>
                  </a:ext>
                </a:extLst>
              </p:cNvPr>
              <p:cNvSpPr/>
              <p:nvPr/>
            </p:nvSpPr>
            <p:spPr>
              <a:xfrm>
                <a:off x="5013434" y="3079531"/>
                <a:ext cx="2921876" cy="367862"/>
              </a:xfrm>
              <a:prstGeom prst="parallelogram">
                <a:avLst>
                  <a:gd name="adj" fmla="val 213572"/>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D721C8F0-50EB-F99B-4FF0-85BD9D79F786}"/>
                  </a:ext>
                </a:extLst>
              </p:cNvPr>
              <p:cNvSpPr/>
              <p:nvPr/>
            </p:nvSpPr>
            <p:spPr>
              <a:xfrm>
                <a:off x="5013434" y="2895600"/>
                <a:ext cx="2921876" cy="367862"/>
              </a:xfrm>
              <a:prstGeom prst="parallelogram">
                <a:avLst>
                  <a:gd name="adj" fmla="val 213572"/>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E3F9D273-8D79-2ED5-A508-640C6869065D}"/>
                  </a:ext>
                </a:extLst>
              </p:cNvPr>
              <p:cNvSpPr/>
              <p:nvPr/>
            </p:nvSpPr>
            <p:spPr>
              <a:xfrm>
                <a:off x="5013434" y="2674882"/>
                <a:ext cx="2921876" cy="367862"/>
              </a:xfrm>
              <a:prstGeom prst="parallelogram">
                <a:avLst>
                  <a:gd name="adj" fmla="val 213572"/>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6CEAEBD5-8FE9-9192-DFAC-9B84A9796940}"/>
                  </a:ext>
                </a:extLst>
              </p:cNvPr>
              <p:cNvSpPr/>
              <p:nvPr/>
            </p:nvSpPr>
            <p:spPr>
              <a:xfrm>
                <a:off x="5013434" y="4466896"/>
                <a:ext cx="2921876" cy="367862"/>
              </a:xfrm>
              <a:prstGeom prst="parallelogram">
                <a:avLst>
                  <a:gd name="adj" fmla="val 213572"/>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2DD60E07-035B-8C36-DA1E-F768F03B2A1F}"/>
                  </a:ext>
                </a:extLst>
              </p:cNvPr>
              <p:cNvSpPr/>
              <p:nvPr/>
            </p:nvSpPr>
            <p:spPr>
              <a:xfrm>
                <a:off x="5013434" y="4282965"/>
                <a:ext cx="2921876" cy="367862"/>
              </a:xfrm>
              <a:prstGeom prst="parallelogram">
                <a:avLst>
                  <a:gd name="adj" fmla="val 213572"/>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Parallelogram 12">
                <a:extLst>
                  <a:ext uri="{FF2B5EF4-FFF2-40B4-BE49-F238E27FC236}">
                    <a16:creationId xmlns:a16="http://schemas.microsoft.com/office/drawing/2014/main" id="{FA767628-7603-50CB-112A-347689504EB2}"/>
                  </a:ext>
                </a:extLst>
              </p:cNvPr>
              <p:cNvSpPr/>
              <p:nvPr/>
            </p:nvSpPr>
            <p:spPr>
              <a:xfrm>
                <a:off x="5013434" y="4062247"/>
                <a:ext cx="2921876" cy="367862"/>
              </a:xfrm>
              <a:prstGeom prst="parallelogram">
                <a:avLst>
                  <a:gd name="adj" fmla="val 213572"/>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2924408-C1D5-93A9-D9B1-D6226067A0D2}"/>
                  </a:ext>
                </a:extLst>
              </p:cNvPr>
              <p:cNvSpPr txBox="1"/>
              <p:nvPr/>
            </p:nvSpPr>
            <p:spPr>
              <a:xfrm>
                <a:off x="6174290" y="2034175"/>
                <a:ext cx="300082" cy="369332"/>
              </a:xfrm>
              <a:prstGeom prst="rect">
                <a:avLst/>
              </a:prstGeom>
              <a:noFill/>
            </p:spPr>
            <p:txBody>
              <a:bodyPr wrap="none" rtlCol="0">
                <a:spAutoFit/>
              </a:bodyPr>
              <a:lstStyle/>
              <a:p>
                <a:r>
                  <a:rPr lang="en-US" dirty="0"/>
                  <a:t>+</a:t>
                </a:r>
              </a:p>
            </p:txBody>
          </p:sp>
          <p:sp>
            <p:nvSpPr>
              <p:cNvPr id="15" name="TextBox 14">
                <a:extLst>
                  <a:ext uri="{FF2B5EF4-FFF2-40B4-BE49-F238E27FC236}">
                    <a16:creationId xmlns:a16="http://schemas.microsoft.com/office/drawing/2014/main" id="{23E57B31-FE9F-956B-819F-4B3548E0FB07}"/>
                  </a:ext>
                </a:extLst>
              </p:cNvPr>
              <p:cNvSpPr txBox="1"/>
              <p:nvPr/>
            </p:nvSpPr>
            <p:spPr>
              <a:xfrm>
                <a:off x="6174290" y="3558175"/>
                <a:ext cx="300082" cy="369332"/>
              </a:xfrm>
              <a:prstGeom prst="rect">
                <a:avLst/>
              </a:prstGeom>
              <a:noFill/>
            </p:spPr>
            <p:txBody>
              <a:bodyPr wrap="none" rtlCol="0">
                <a:spAutoFit/>
              </a:bodyPr>
              <a:lstStyle/>
              <a:p>
                <a:r>
                  <a:rPr lang="en-US" dirty="0"/>
                  <a:t>+</a:t>
                </a:r>
              </a:p>
            </p:txBody>
          </p:sp>
          <p:sp>
            <p:nvSpPr>
              <p:cNvPr id="21" name="TextBox 20">
                <a:extLst>
                  <a:ext uri="{FF2B5EF4-FFF2-40B4-BE49-F238E27FC236}">
                    <a16:creationId xmlns:a16="http://schemas.microsoft.com/office/drawing/2014/main" id="{73D89C4E-4DA0-1FC0-737F-B251A2BF0D48}"/>
                  </a:ext>
                </a:extLst>
              </p:cNvPr>
              <p:cNvSpPr txBox="1"/>
              <p:nvPr/>
            </p:nvSpPr>
            <p:spPr>
              <a:xfrm>
                <a:off x="6174290" y="709872"/>
                <a:ext cx="300082" cy="369332"/>
              </a:xfrm>
              <a:prstGeom prst="rect">
                <a:avLst/>
              </a:prstGeom>
              <a:noFill/>
            </p:spPr>
            <p:txBody>
              <a:bodyPr wrap="none" rtlCol="0">
                <a:spAutoFit/>
              </a:bodyPr>
              <a:lstStyle/>
              <a:p>
                <a:r>
                  <a:rPr lang="en-US" dirty="0"/>
                  <a:t>+</a:t>
                </a:r>
              </a:p>
            </p:txBody>
          </p:sp>
          <p:sp>
            <p:nvSpPr>
              <p:cNvPr id="22" name="TextBox 21">
                <a:extLst>
                  <a:ext uri="{FF2B5EF4-FFF2-40B4-BE49-F238E27FC236}">
                    <a16:creationId xmlns:a16="http://schemas.microsoft.com/office/drawing/2014/main" id="{34A78A9D-D34D-63BA-25FF-6C8C8FC37849}"/>
                  </a:ext>
                </a:extLst>
              </p:cNvPr>
              <p:cNvSpPr txBox="1"/>
              <p:nvPr/>
            </p:nvSpPr>
            <p:spPr>
              <a:xfrm>
                <a:off x="8113986" y="-326556"/>
                <a:ext cx="3155800" cy="369332"/>
              </a:xfrm>
              <a:prstGeom prst="rect">
                <a:avLst/>
              </a:prstGeom>
              <a:noFill/>
            </p:spPr>
            <p:txBody>
              <a:bodyPr wrap="none" rtlCol="0">
                <a:spAutoFit/>
              </a:bodyPr>
              <a:lstStyle/>
              <a:p>
                <a:r>
                  <a:rPr lang="en-US" dirty="0"/>
                  <a:t>Phylogeographic reconstruction</a:t>
                </a:r>
              </a:p>
            </p:txBody>
          </p:sp>
        </p:grpSp>
        <p:pic>
          <p:nvPicPr>
            <p:cNvPr id="1026" name="Picture 2">
              <a:extLst>
                <a:ext uri="{FF2B5EF4-FFF2-40B4-BE49-F238E27FC236}">
                  <a16:creationId xmlns:a16="http://schemas.microsoft.com/office/drawing/2014/main" id="{319C9EE4-7FFC-AA61-81F5-43821301A2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20" t="7832" r="10391" b="6901"/>
            <a:stretch/>
          </p:blipFill>
          <p:spPr bwMode="auto">
            <a:xfrm>
              <a:off x="5226670" y="451945"/>
              <a:ext cx="3192116" cy="143734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AF0B1DB-E7F5-5031-8600-BC59B13F399B}"/>
                </a:ext>
              </a:extLst>
            </p:cNvPr>
            <p:cNvSpPr txBox="1"/>
            <p:nvPr/>
          </p:nvSpPr>
          <p:spPr>
            <a:xfrm>
              <a:off x="5510551" y="-463841"/>
              <a:ext cx="1170898" cy="1200329"/>
            </a:xfrm>
            <a:prstGeom prst="rect">
              <a:avLst/>
            </a:prstGeom>
            <a:noFill/>
          </p:spPr>
          <p:txBody>
            <a:bodyPr wrap="none" rtlCol="0">
              <a:spAutoFit/>
            </a:bodyPr>
            <a:lstStyle/>
            <a:p>
              <a:endParaRPr lang="en-US" dirty="0"/>
            </a:p>
            <a:p>
              <a:endParaRPr lang="en-US" dirty="0"/>
            </a:p>
            <a:p>
              <a:r>
                <a:rPr lang="en-US" b="1" dirty="0"/>
                <a:t>Approach:</a:t>
              </a:r>
            </a:p>
            <a:p>
              <a:endParaRPr lang="en-US" dirty="0"/>
            </a:p>
          </p:txBody>
        </p:sp>
      </p:grpSp>
    </p:spTree>
    <p:extLst>
      <p:ext uri="{BB962C8B-B14F-4D97-AF65-F5344CB8AC3E}">
        <p14:creationId xmlns:p14="http://schemas.microsoft.com/office/powerpoint/2010/main" val="805028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6CF5F-A679-3EF7-93F1-815E10CE90D8}"/>
              </a:ext>
            </a:extLst>
          </p:cNvPr>
          <p:cNvSpPr txBox="1">
            <a:spLocks/>
          </p:cNvSpPr>
          <p:nvPr/>
        </p:nvSpPr>
        <p:spPr>
          <a:xfrm>
            <a:off x="585800" y="63898"/>
            <a:ext cx="10058400" cy="1027416"/>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0000"/>
              </a:lnSpc>
            </a:pPr>
            <a:r>
              <a:rPr lang="en-US" sz="2800" dirty="0"/>
              <a:t>Forecasting West Nile Virus Transmission Using AI Models:</a:t>
            </a:r>
            <a:br>
              <a:rPr lang="en-US" sz="2400" dirty="0"/>
            </a:br>
            <a:r>
              <a:rPr lang="en-US" sz="2000" dirty="0"/>
              <a:t>Unraveling Spatiotemporal Patterns for Targeted Intervention and Early Warning Systems</a:t>
            </a:r>
          </a:p>
        </p:txBody>
      </p:sp>
      <p:pic>
        <p:nvPicPr>
          <p:cNvPr id="4" name="Picture 3" descr="A map of the united states&#10;&#10;Description automatically generated">
            <a:extLst>
              <a:ext uri="{FF2B5EF4-FFF2-40B4-BE49-F238E27FC236}">
                <a16:creationId xmlns:a16="http://schemas.microsoft.com/office/drawing/2014/main" id="{9B6A69A1-8EB4-27AF-FA51-55D396B6D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956264"/>
            <a:ext cx="12192001" cy="5901736"/>
          </a:xfrm>
          <a:prstGeom prst="rect">
            <a:avLst/>
          </a:prstGeom>
        </p:spPr>
      </p:pic>
    </p:spTree>
    <p:extLst>
      <p:ext uri="{BB962C8B-B14F-4D97-AF65-F5344CB8AC3E}">
        <p14:creationId xmlns:p14="http://schemas.microsoft.com/office/powerpoint/2010/main" val="352894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DFB6451-A9DB-E4F7-1F99-5F67986EEBD0}"/>
              </a:ext>
            </a:extLst>
          </p:cNvPr>
          <p:cNvSpPr txBox="1"/>
          <p:nvPr/>
        </p:nvSpPr>
        <p:spPr>
          <a:xfrm>
            <a:off x="8141110" y="639097"/>
            <a:ext cx="3401961" cy="3686015"/>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6600" spc="-50">
                <a:solidFill>
                  <a:schemeClr val="tx1">
                    <a:lumMod val="85000"/>
                    <a:lumOff val="15000"/>
                  </a:schemeClr>
                </a:solidFill>
                <a:latin typeface="+mj-lt"/>
                <a:ea typeface="+mj-ea"/>
                <a:cs typeface="+mj-cs"/>
              </a:rPr>
              <a:t>Seasonal Species </a:t>
            </a:r>
          </a:p>
          <a:p>
            <a:pPr defTabSz="914400">
              <a:lnSpc>
                <a:spcPct val="85000"/>
              </a:lnSpc>
              <a:spcBef>
                <a:spcPct val="0"/>
              </a:spcBef>
              <a:spcAft>
                <a:spcPts val="600"/>
              </a:spcAft>
            </a:pPr>
            <a:r>
              <a:rPr lang="en-US" sz="6600" spc="-50">
                <a:solidFill>
                  <a:schemeClr val="tx1">
                    <a:lumMod val="85000"/>
                    <a:lumOff val="15000"/>
                  </a:schemeClr>
                </a:solidFill>
                <a:latin typeface="+mj-lt"/>
                <a:ea typeface="+mj-ea"/>
                <a:cs typeface="+mj-cs"/>
              </a:rPr>
              <a:t>Epidemic Trend</a:t>
            </a:r>
          </a:p>
        </p:txBody>
      </p:sp>
      <p:pic>
        <p:nvPicPr>
          <p:cNvPr id="3" name="Picture 2" descr="A graph of different colored lines&#10;&#10;Description automatically generated">
            <a:extLst>
              <a:ext uri="{FF2B5EF4-FFF2-40B4-BE49-F238E27FC236}">
                <a16:creationId xmlns:a16="http://schemas.microsoft.com/office/drawing/2014/main" id="{7533E052-F11D-EC13-E303-5497258D6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022" y="640081"/>
            <a:ext cx="5116170" cy="5054156"/>
          </a:xfrm>
          <a:prstGeom prst="rect">
            <a:avLst/>
          </a:prstGeom>
        </p:spPr>
      </p:pic>
      <p:cxnSp>
        <p:nvCxnSpPr>
          <p:cNvPr id="15" name="Straight Connector 14">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4378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96CD800-C8BF-41B5-983A-3B3D95FA9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ED36A27B-61AE-4AA1-8BD6-7310E072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5" name="Straight Connector 34">
            <a:extLst>
              <a:ext uri="{FF2B5EF4-FFF2-40B4-BE49-F238E27FC236}">
                <a16:creationId xmlns:a16="http://schemas.microsoft.com/office/drawing/2014/main" id="{511BC4C5-EB16-4C0B-83E6-96A39848CF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73B90B8B-F76B-4130-8370-38033EEAC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781D527-C97A-A202-9305-9B3265BA4560}"/>
              </a:ext>
            </a:extLst>
          </p:cNvPr>
          <p:cNvSpPr txBox="1"/>
          <p:nvPr/>
        </p:nvSpPr>
        <p:spPr>
          <a:xfrm>
            <a:off x="5144679" y="634946"/>
            <a:ext cx="6405063"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spc="-50" dirty="0">
                <a:solidFill>
                  <a:schemeClr val="tx1">
                    <a:lumMod val="75000"/>
                    <a:lumOff val="25000"/>
                  </a:schemeClr>
                </a:solidFill>
                <a:latin typeface="+mj-lt"/>
                <a:ea typeface="+mj-ea"/>
                <a:cs typeface="+mj-cs"/>
              </a:rPr>
              <a:t>Artificial Intelligence Approach</a:t>
            </a:r>
          </a:p>
        </p:txBody>
      </p:sp>
      <p:cxnSp>
        <p:nvCxnSpPr>
          <p:cNvPr id="39" name="Straight Connector 38">
            <a:extLst>
              <a:ext uri="{FF2B5EF4-FFF2-40B4-BE49-F238E27FC236}">
                <a16:creationId xmlns:a16="http://schemas.microsoft.com/office/drawing/2014/main" id="{C2D93264-3FF9-4175-A7FA-F927F0F77A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42854D1-BB79-9C2F-A88F-CFACE173753F}"/>
              </a:ext>
            </a:extLst>
          </p:cNvPr>
          <p:cNvSpPr txBox="1"/>
          <p:nvPr/>
        </p:nvSpPr>
        <p:spPr>
          <a:xfrm>
            <a:off x="5144679" y="2198914"/>
            <a:ext cx="6405063" cy="3670180"/>
          </a:xfrm>
          <a:prstGeom prst="rect">
            <a:avLst/>
          </a:prstGeom>
        </p:spPr>
        <p:txBody>
          <a:bodyPr vert="horz" lIns="0" tIns="45720" rIns="0" bIns="45720" rtlCol="0">
            <a:normAutofit/>
          </a:bodyPr>
          <a:lstStyle/>
          <a:p>
            <a:pPr defTabSz="914400">
              <a:lnSpc>
                <a:spcPct val="90000"/>
              </a:lnSpc>
              <a:spcBef>
                <a:spcPct val="0"/>
              </a:spcBef>
              <a:spcAft>
                <a:spcPts val="600"/>
              </a:spcAft>
              <a:buClr>
                <a:schemeClr val="accent1"/>
              </a:buClr>
              <a:buFont typeface="Calibri" panose="020F0502020204030204" pitchFamily="34" charset="0"/>
            </a:pPr>
            <a:r>
              <a:rPr lang="en-US" spc="-50" dirty="0">
                <a:solidFill>
                  <a:schemeClr val="tx1">
                    <a:lumMod val="75000"/>
                    <a:lumOff val="25000"/>
                  </a:schemeClr>
                </a:solidFill>
              </a:rPr>
              <a:t>UNET  Model                                 </a:t>
            </a:r>
          </a:p>
          <a:p>
            <a:pPr defTabSz="914400">
              <a:lnSpc>
                <a:spcPct val="90000"/>
              </a:lnSpc>
              <a:spcBef>
                <a:spcPct val="0"/>
              </a:spcBef>
              <a:spcAft>
                <a:spcPts val="600"/>
              </a:spcAft>
              <a:buClr>
                <a:schemeClr val="accent1"/>
              </a:buClr>
              <a:buFont typeface="Calibri" panose="020F0502020204030204" pitchFamily="34" charset="0"/>
            </a:pPr>
            <a:r>
              <a:rPr lang="en-US" spc="-50" dirty="0">
                <a:solidFill>
                  <a:schemeClr val="tx1">
                    <a:lumMod val="75000"/>
                    <a:lumOff val="25000"/>
                  </a:schemeClr>
                </a:solidFill>
              </a:rPr>
              <a:t>Input: Aerial Proportioned Raster with Regular Grid Cells</a:t>
            </a:r>
          </a:p>
        </p:txBody>
      </p:sp>
      <p:sp>
        <p:nvSpPr>
          <p:cNvPr id="41" name="Rectangle 40">
            <a:extLst>
              <a:ext uri="{FF2B5EF4-FFF2-40B4-BE49-F238E27FC236}">
                <a16:creationId xmlns:a16="http://schemas.microsoft.com/office/drawing/2014/main" id="{91C67939-3FD0-4B45-8AA4-9FE55C7EE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3" name="Rectangle 42">
            <a:extLst>
              <a:ext uri="{FF2B5EF4-FFF2-40B4-BE49-F238E27FC236}">
                <a16:creationId xmlns:a16="http://schemas.microsoft.com/office/drawing/2014/main" id="{0981A96A-A87C-4F87-845A-3B0A6529F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7" name="Picture 16" descr="A diagram of a computer&#10;&#10;Description automatically generated">
            <a:extLst>
              <a:ext uri="{FF2B5EF4-FFF2-40B4-BE49-F238E27FC236}">
                <a16:creationId xmlns:a16="http://schemas.microsoft.com/office/drawing/2014/main" id="{804C80C5-CB42-2AAF-B1A0-B1399A01BE34}"/>
              </a:ext>
            </a:extLst>
          </p:cNvPr>
          <p:cNvPicPr>
            <a:picLocks noChangeAspect="1"/>
          </p:cNvPicPr>
          <p:nvPr/>
        </p:nvPicPr>
        <p:blipFill rotWithShape="1">
          <a:blip r:embed="rId3">
            <a:extLst>
              <a:ext uri="{28A0092B-C50C-407E-A947-70E740481C1C}">
                <a14:useLocalDpi xmlns:a14="http://schemas.microsoft.com/office/drawing/2010/main" val="0"/>
              </a:ext>
            </a:extLst>
          </a:blip>
          <a:srcRect t="15555" r="4570" b="15701"/>
          <a:stretch/>
        </p:blipFill>
        <p:spPr>
          <a:xfrm>
            <a:off x="131155" y="100346"/>
            <a:ext cx="4660842" cy="2728155"/>
          </a:xfrm>
          <a:prstGeom prst="rect">
            <a:avLst/>
          </a:prstGeom>
        </p:spPr>
      </p:pic>
      <p:pic>
        <p:nvPicPr>
          <p:cNvPr id="5" name="Picture 4" descr="A screen shot of a diagram&#10;&#10;Description automatically generated">
            <a:extLst>
              <a:ext uri="{FF2B5EF4-FFF2-40B4-BE49-F238E27FC236}">
                <a16:creationId xmlns:a16="http://schemas.microsoft.com/office/drawing/2014/main" id="{75C92640-E22B-DF2D-1005-CD095310EC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322" y="-868669"/>
            <a:ext cx="10998468" cy="10998468"/>
          </a:xfrm>
          <a:prstGeom prst="rect">
            <a:avLst/>
          </a:prstGeom>
        </p:spPr>
      </p:pic>
    </p:spTree>
    <p:extLst>
      <p:ext uri="{BB962C8B-B14F-4D97-AF65-F5344CB8AC3E}">
        <p14:creationId xmlns:p14="http://schemas.microsoft.com/office/powerpoint/2010/main" val="3240363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2" name="Rectangle 3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4" name="Straight Connector 3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6" name="Rectangle 35">
            <a:extLst>
              <a:ext uri="{FF2B5EF4-FFF2-40B4-BE49-F238E27FC236}">
                <a16:creationId xmlns:a16="http://schemas.microsoft.com/office/drawing/2014/main" id="{EB1836F0-F9E0-4D93-9BDD-7EEC6EA05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9E69ED4-5A6A-C399-C086-B5E9C4563D8F}"/>
              </a:ext>
            </a:extLst>
          </p:cNvPr>
          <p:cNvSpPr txBox="1"/>
          <p:nvPr/>
        </p:nvSpPr>
        <p:spPr>
          <a:xfrm>
            <a:off x="2895135" y="-1385808"/>
            <a:ext cx="6253317" cy="3686015"/>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5000" spc="-50" dirty="0">
                <a:solidFill>
                  <a:schemeClr val="tx1">
                    <a:lumMod val="85000"/>
                    <a:lumOff val="15000"/>
                  </a:schemeClr>
                </a:solidFill>
                <a:latin typeface="+mj-lt"/>
                <a:ea typeface="+mj-ea"/>
                <a:cs typeface="+mj-cs"/>
              </a:rPr>
              <a:t>    UNET Model Results</a:t>
            </a:r>
          </a:p>
          <a:p>
            <a:pPr defTabSz="914400">
              <a:lnSpc>
                <a:spcPct val="85000"/>
              </a:lnSpc>
              <a:spcBef>
                <a:spcPct val="0"/>
              </a:spcBef>
              <a:spcAft>
                <a:spcPts val="600"/>
              </a:spcAft>
            </a:pPr>
            <a:endParaRPr lang="en-US" sz="5000" spc="-50" dirty="0">
              <a:solidFill>
                <a:schemeClr val="tx1">
                  <a:lumMod val="85000"/>
                  <a:lumOff val="15000"/>
                </a:schemeClr>
              </a:solidFill>
              <a:latin typeface="+mj-lt"/>
              <a:ea typeface="+mj-ea"/>
              <a:cs typeface="+mj-cs"/>
            </a:endParaRPr>
          </a:p>
          <a:p>
            <a:pPr defTabSz="914400">
              <a:lnSpc>
                <a:spcPct val="85000"/>
              </a:lnSpc>
              <a:spcBef>
                <a:spcPct val="0"/>
              </a:spcBef>
              <a:spcAft>
                <a:spcPts val="600"/>
              </a:spcAft>
            </a:pPr>
            <a:endParaRPr lang="en-US" sz="5000" spc="-50" dirty="0">
              <a:solidFill>
                <a:schemeClr val="tx1">
                  <a:lumMod val="85000"/>
                  <a:lumOff val="15000"/>
                </a:schemeClr>
              </a:solidFill>
              <a:latin typeface="+mj-lt"/>
              <a:ea typeface="+mj-ea"/>
              <a:cs typeface="+mj-cs"/>
            </a:endParaRPr>
          </a:p>
        </p:txBody>
      </p:sp>
      <p:pic>
        <p:nvPicPr>
          <p:cNvPr id="4" name="Picture 3" descr="A graph of a curve&#10;&#10;Description automatically generated">
            <a:extLst>
              <a:ext uri="{FF2B5EF4-FFF2-40B4-BE49-F238E27FC236}">
                <a16:creationId xmlns:a16="http://schemas.microsoft.com/office/drawing/2014/main" id="{5768669B-471B-5D11-D9DC-0A36DA92B6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550" y="1328398"/>
            <a:ext cx="4994539" cy="3883255"/>
          </a:xfrm>
          <a:prstGeom prst="rect">
            <a:avLst/>
          </a:prstGeom>
        </p:spPr>
      </p:pic>
      <p:cxnSp>
        <p:nvCxnSpPr>
          <p:cNvPr id="38" name="Straight Connector 37">
            <a:extLst>
              <a:ext uri="{FF2B5EF4-FFF2-40B4-BE49-F238E27FC236}">
                <a16:creationId xmlns:a16="http://schemas.microsoft.com/office/drawing/2014/main" id="{7A49EFD3-A806-4D59-99F1-AA9AFAE4E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D2F28D1-82F9-40FE-935C-85ECF7660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2" name="Rectangle 41">
            <a:extLst>
              <a:ext uri="{FF2B5EF4-FFF2-40B4-BE49-F238E27FC236}">
                <a16:creationId xmlns:a16="http://schemas.microsoft.com/office/drawing/2014/main" id="{4B670E93-2F53-48FC-AB6C-E99E22D17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6" name="Table 5">
            <a:extLst>
              <a:ext uri="{FF2B5EF4-FFF2-40B4-BE49-F238E27FC236}">
                <a16:creationId xmlns:a16="http://schemas.microsoft.com/office/drawing/2014/main" id="{50B76A70-F147-77EE-F1AB-5208DBCB07B9}"/>
              </a:ext>
            </a:extLst>
          </p:cNvPr>
          <p:cNvGraphicFramePr>
            <a:graphicFrameLocks noGrp="1"/>
          </p:cNvGraphicFramePr>
          <p:nvPr>
            <p:extLst>
              <p:ext uri="{D42A27DB-BD31-4B8C-83A1-F6EECF244321}">
                <p14:modId xmlns:p14="http://schemas.microsoft.com/office/powerpoint/2010/main" val="81053230"/>
              </p:ext>
            </p:extLst>
          </p:nvPr>
        </p:nvGraphicFramePr>
        <p:xfrm>
          <a:off x="5392307" y="1470956"/>
          <a:ext cx="6165693" cy="4364788"/>
        </p:xfrm>
        <a:graphic>
          <a:graphicData uri="http://schemas.openxmlformats.org/drawingml/2006/table">
            <a:tbl>
              <a:tblPr firstRow="1" bandRow="1">
                <a:tableStyleId>{5C22544A-7EE6-4342-B048-85BDC9FD1C3A}</a:tableStyleId>
              </a:tblPr>
              <a:tblGrid>
                <a:gridCol w="2055231">
                  <a:extLst>
                    <a:ext uri="{9D8B030D-6E8A-4147-A177-3AD203B41FA5}">
                      <a16:colId xmlns:a16="http://schemas.microsoft.com/office/drawing/2014/main" val="3726021143"/>
                    </a:ext>
                  </a:extLst>
                </a:gridCol>
                <a:gridCol w="2055231">
                  <a:extLst>
                    <a:ext uri="{9D8B030D-6E8A-4147-A177-3AD203B41FA5}">
                      <a16:colId xmlns:a16="http://schemas.microsoft.com/office/drawing/2014/main" val="506873168"/>
                    </a:ext>
                  </a:extLst>
                </a:gridCol>
                <a:gridCol w="2055231">
                  <a:extLst>
                    <a:ext uri="{9D8B030D-6E8A-4147-A177-3AD203B41FA5}">
                      <a16:colId xmlns:a16="http://schemas.microsoft.com/office/drawing/2014/main" val="3757654110"/>
                    </a:ext>
                  </a:extLst>
                </a:gridCol>
              </a:tblGrid>
              <a:tr h="673634">
                <a:tc>
                  <a:txBody>
                    <a:bodyPr/>
                    <a:lstStyle/>
                    <a:p>
                      <a:r>
                        <a:rPr lang="en-US" dirty="0"/>
                        <a:t>Metric</a:t>
                      </a:r>
                    </a:p>
                  </a:txBody>
                  <a:tcPr/>
                </a:tc>
                <a:tc>
                  <a:txBody>
                    <a:bodyPr/>
                    <a:lstStyle/>
                    <a:p>
                      <a:r>
                        <a:rPr lang="en-US" dirty="0"/>
                        <a:t>Results</a:t>
                      </a:r>
                    </a:p>
                  </a:txBody>
                  <a:tcPr/>
                </a:tc>
                <a:tc>
                  <a:txBody>
                    <a:bodyPr/>
                    <a:lstStyle/>
                    <a:p>
                      <a:r>
                        <a:rPr lang="en-US" dirty="0"/>
                        <a:t>Description</a:t>
                      </a:r>
                    </a:p>
                  </a:txBody>
                  <a:tcPr/>
                </a:tc>
                <a:extLst>
                  <a:ext uri="{0D108BD9-81ED-4DB2-BD59-A6C34878D82A}">
                    <a16:rowId xmlns:a16="http://schemas.microsoft.com/office/drawing/2014/main" val="1336639627"/>
                  </a:ext>
                </a:extLst>
              </a:tr>
              <a:tr h="673634">
                <a:tc>
                  <a:txBody>
                    <a:bodyPr/>
                    <a:lstStyle/>
                    <a:p>
                      <a:r>
                        <a:rPr lang="en-US" dirty="0"/>
                        <a:t>Accuracy</a:t>
                      </a:r>
                    </a:p>
                  </a:txBody>
                  <a:tcPr/>
                </a:tc>
                <a:tc>
                  <a:txBody>
                    <a:bodyPr/>
                    <a:lstStyle/>
                    <a:p>
                      <a:r>
                        <a:rPr lang="en-US" dirty="0"/>
                        <a:t>82% </a:t>
                      </a:r>
                    </a:p>
                  </a:txBody>
                  <a:tcPr/>
                </a:tc>
                <a:tc>
                  <a:txBody>
                    <a:bodyPr/>
                    <a:lstStyle/>
                    <a:p>
                      <a:r>
                        <a:rPr lang="en-US" dirty="0"/>
                        <a:t>Overall performance</a:t>
                      </a:r>
                    </a:p>
                  </a:txBody>
                  <a:tcPr/>
                </a:tc>
                <a:extLst>
                  <a:ext uri="{0D108BD9-81ED-4DB2-BD59-A6C34878D82A}">
                    <a16:rowId xmlns:a16="http://schemas.microsoft.com/office/drawing/2014/main" val="3954151966"/>
                  </a:ext>
                </a:extLst>
              </a:tr>
              <a:tr h="673634">
                <a:tc>
                  <a:txBody>
                    <a:bodyPr/>
                    <a:lstStyle/>
                    <a:p>
                      <a:r>
                        <a:rPr lang="en-US" dirty="0"/>
                        <a:t>Precision</a:t>
                      </a:r>
                    </a:p>
                  </a:txBody>
                  <a:tcPr/>
                </a:tc>
                <a:tc>
                  <a:txBody>
                    <a:bodyPr/>
                    <a:lstStyle/>
                    <a:p>
                      <a:r>
                        <a:rPr lang="en-US" dirty="0"/>
                        <a:t>74%</a:t>
                      </a:r>
                    </a:p>
                  </a:txBody>
                  <a:tcPr/>
                </a:tc>
                <a:tc>
                  <a:txBody>
                    <a:bodyPr/>
                    <a:lstStyle/>
                    <a:p>
                      <a:r>
                        <a:rPr lang="en-US" dirty="0"/>
                        <a:t>Measures the accuracy of positive predictions</a:t>
                      </a:r>
                    </a:p>
                  </a:txBody>
                  <a:tcPr/>
                </a:tc>
                <a:extLst>
                  <a:ext uri="{0D108BD9-81ED-4DB2-BD59-A6C34878D82A}">
                    <a16:rowId xmlns:a16="http://schemas.microsoft.com/office/drawing/2014/main" val="2699295848"/>
                  </a:ext>
                </a:extLst>
              </a:tr>
              <a:tr h="673634">
                <a:tc>
                  <a:txBody>
                    <a:bodyPr/>
                    <a:lstStyle/>
                    <a:p>
                      <a:r>
                        <a:rPr lang="en-US" dirty="0"/>
                        <a:t>Sensitivity</a:t>
                      </a:r>
                    </a:p>
                  </a:txBody>
                  <a:tcPr/>
                </a:tc>
                <a:tc>
                  <a:txBody>
                    <a:bodyPr/>
                    <a:lstStyle/>
                    <a:p>
                      <a:r>
                        <a:rPr lang="en-US" dirty="0"/>
                        <a:t>49%</a:t>
                      </a:r>
                    </a:p>
                  </a:txBody>
                  <a:tcPr/>
                </a:tc>
                <a:tc>
                  <a:txBody>
                    <a:bodyPr/>
                    <a:lstStyle/>
                    <a:p>
                      <a:r>
                        <a:rPr lang="en-US" dirty="0"/>
                        <a:t>Measures the completeness of positive predictions</a:t>
                      </a:r>
                    </a:p>
                  </a:txBody>
                  <a:tcPr/>
                </a:tc>
                <a:extLst>
                  <a:ext uri="{0D108BD9-81ED-4DB2-BD59-A6C34878D82A}">
                    <a16:rowId xmlns:a16="http://schemas.microsoft.com/office/drawing/2014/main" val="530011987"/>
                  </a:ext>
                </a:extLst>
              </a:tr>
              <a:tr h="673634">
                <a:tc>
                  <a:txBody>
                    <a:bodyPr/>
                    <a:lstStyle/>
                    <a:p>
                      <a:r>
                        <a:rPr lang="en-US" dirty="0"/>
                        <a:t>Area Under the Curve (AUC)</a:t>
                      </a:r>
                    </a:p>
                  </a:txBody>
                  <a:tcPr/>
                </a:tc>
                <a:tc>
                  <a:txBody>
                    <a:bodyPr/>
                    <a:lstStyle/>
                    <a:p>
                      <a:r>
                        <a:rPr lang="en-US" dirty="0"/>
                        <a:t>88%</a:t>
                      </a:r>
                    </a:p>
                  </a:txBody>
                  <a:tcPr/>
                </a:tc>
                <a:tc>
                  <a:txBody>
                    <a:bodyPr/>
                    <a:lstStyle/>
                    <a:p>
                      <a:r>
                        <a:rPr lang="en-US" dirty="0"/>
                        <a:t>Evaluates model’s discriminatory ability comprehensively</a:t>
                      </a:r>
                    </a:p>
                  </a:txBody>
                  <a:tcPr/>
                </a:tc>
                <a:extLst>
                  <a:ext uri="{0D108BD9-81ED-4DB2-BD59-A6C34878D82A}">
                    <a16:rowId xmlns:a16="http://schemas.microsoft.com/office/drawing/2014/main" val="863145911"/>
                  </a:ext>
                </a:extLst>
              </a:tr>
            </a:tbl>
          </a:graphicData>
        </a:graphic>
      </p:graphicFrame>
    </p:spTree>
    <p:extLst>
      <p:ext uri="{BB962C8B-B14F-4D97-AF65-F5344CB8AC3E}">
        <p14:creationId xmlns:p14="http://schemas.microsoft.com/office/powerpoint/2010/main" val="1389591159"/>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3410</TotalTime>
  <Words>800</Words>
  <Application>Microsoft Office PowerPoint</Application>
  <PresentationFormat>Widescreen</PresentationFormat>
  <Paragraphs>154</Paragraphs>
  <Slides>12</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Georgia</vt:lpstr>
      <vt:lpstr>Retrospect</vt:lpstr>
      <vt:lpstr>The GeoEpi Research Group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GeoEpi Research Group</dc:title>
  <dc:creator>Mooney, Amber (CTR) - REE-ARS, KS</dc:creator>
  <cp:lastModifiedBy>Cartwright, Dixie</cp:lastModifiedBy>
  <cp:revision>5</cp:revision>
  <dcterms:created xsi:type="dcterms:W3CDTF">2024-05-15T15:46:09Z</dcterms:created>
  <dcterms:modified xsi:type="dcterms:W3CDTF">2024-05-21T02:13:35Z</dcterms:modified>
</cp:coreProperties>
</file>